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302" r:id="rId5"/>
    <p:sldId id="404" r:id="rId6"/>
    <p:sldId id="405" r:id="rId7"/>
    <p:sldId id="406" r:id="rId8"/>
    <p:sldId id="401" r:id="rId9"/>
    <p:sldId id="392" r:id="rId10"/>
    <p:sldId id="343" r:id="rId11"/>
    <p:sldId id="371" r:id="rId12"/>
    <p:sldId id="388" r:id="rId13"/>
    <p:sldId id="344" r:id="rId14"/>
    <p:sldId id="370" r:id="rId15"/>
    <p:sldId id="361" r:id="rId16"/>
    <p:sldId id="345" r:id="rId17"/>
    <p:sldId id="346" r:id="rId18"/>
    <p:sldId id="393" r:id="rId19"/>
    <p:sldId id="377" r:id="rId20"/>
    <p:sldId id="397" r:id="rId21"/>
    <p:sldId id="398" r:id="rId22"/>
    <p:sldId id="395" r:id="rId23"/>
    <p:sldId id="396" r:id="rId24"/>
    <p:sldId id="394" r:id="rId25"/>
    <p:sldId id="407" r:id="rId26"/>
    <p:sldId id="4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10"/>
    <a:srgbClr val="A41D20"/>
    <a:srgbClr val="789921"/>
    <a:srgbClr val="ADA1C9"/>
    <a:srgbClr val="333333"/>
    <a:srgbClr val="E2EAB5"/>
    <a:srgbClr val="FEF8C6"/>
    <a:srgbClr val="000E11"/>
    <a:srgbClr val="F5B9B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30" autoAdjust="0"/>
  </p:normalViewPr>
  <p:slideViewPr>
    <p:cSldViewPr snapToGrid="0" showGuides="1">
      <p:cViewPr varScale="1">
        <p:scale>
          <a:sx n="121" d="100"/>
          <a:sy n="121" d="100"/>
        </p:scale>
        <p:origin x="389" y="91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CAE057-B95D-4570-9190-12C233A41D8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31FD4-824D-49AD-9877-7D0F15C212C1}">
      <dgm:prSet phldrT="[Text]"/>
      <dgm:spPr/>
      <dgm:t>
        <a:bodyPr/>
        <a:lstStyle/>
        <a:p>
          <a:r>
            <a:rPr lang="en-US" dirty="0"/>
            <a:t>Profiling</a:t>
          </a:r>
        </a:p>
      </dgm:t>
    </dgm:pt>
    <dgm:pt modelId="{F389374B-AAA2-4BBF-BC4E-6CAA43A4455E}" type="parTrans" cxnId="{238AE9BC-21A0-42C8-BFDD-F5BE2D097E75}">
      <dgm:prSet/>
      <dgm:spPr/>
      <dgm:t>
        <a:bodyPr/>
        <a:lstStyle/>
        <a:p>
          <a:endParaRPr lang="en-US"/>
        </a:p>
      </dgm:t>
    </dgm:pt>
    <dgm:pt modelId="{817146FD-A43D-4F59-8D86-D2473F58BDE5}" type="sibTrans" cxnId="{238AE9BC-21A0-42C8-BFDD-F5BE2D097E75}">
      <dgm:prSet/>
      <dgm:spPr/>
      <dgm:t>
        <a:bodyPr/>
        <a:lstStyle/>
        <a:p>
          <a:endParaRPr lang="en-US"/>
        </a:p>
      </dgm:t>
    </dgm:pt>
    <dgm:pt modelId="{A0DAA84B-37FD-4479-BE6E-5C8CD2BFDD5B}">
      <dgm:prSet phldrT="[Text]"/>
      <dgm:spPr/>
      <dgm:t>
        <a:bodyPr/>
        <a:lstStyle/>
        <a:p>
          <a:r>
            <a:rPr lang="en-US" dirty="0"/>
            <a:t>4.2 million gut microbial genes</a:t>
          </a:r>
        </a:p>
      </dgm:t>
    </dgm:pt>
    <dgm:pt modelId="{3809FD05-6B85-43AF-B505-1A6EF8D71931}" type="parTrans" cxnId="{672C67EC-2C55-4F57-96BF-F2A3AD5CD2FC}">
      <dgm:prSet/>
      <dgm:spPr/>
      <dgm:t>
        <a:bodyPr/>
        <a:lstStyle/>
        <a:p>
          <a:endParaRPr lang="en-US"/>
        </a:p>
      </dgm:t>
    </dgm:pt>
    <dgm:pt modelId="{60FAEF32-51A0-41B0-959F-64B6A92C27D1}" type="sibTrans" cxnId="{672C67EC-2C55-4F57-96BF-F2A3AD5CD2FC}">
      <dgm:prSet/>
      <dgm:spPr/>
      <dgm:t>
        <a:bodyPr/>
        <a:lstStyle/>
        <a:p>
          <a:endParaRPr lang="en-US"/>
        </a:p>
      </dgm:t>
    </dgm:pt>
    <dgm:pt modelId="{A253E768-0CD8-4E00-97FD-5C04AE9A08B7}">
      <dgm:prSet phldrT="[Text]"/>
      <dgm:spPr/>
      <dgm:t>
        <a:bodyPr/>
        <a:lstStyle/>
        <a:p>
          <a:r>
            <a:rPr lang="en-US" dirty="0"/>
            <a:t>Reduction</a:t>
          </a:r>
        </a:p>
      </dgm:t>
    </dgm:pt>
    <dgm:pt modelId="{3C81C509-6869-4E56-9164-219412697BA3}" type="parTrans" cxnId="{8D41399F-28B8-49BF-A741-3BA8F5D50C48}">
      <dgm:prSet/>
      <dgm:spPr/>
      <dgm:t>
        <a:bodyPr/>
        <a:lstStyle/>
        <a:p>
          <a:endParaRPr lang="en-US"/>
        </a:p>
      </dgm:t>
    </dgm:pt>
    <dgm:pt modelId="{035EAB32-922B-4309-8E0D-C2F82BC95A70}" type="sibTrans" cxnId="{8D41399F-28B8-49BF-A741-3BA8F5D50C48}">
      <dgm:prSet/>
      <dgm:spPr/>
      <dgm:t>
        <a:bodyPr/>
        <a:lstStyle/>
        <a:p>
          <a:endParaRPr lang="en-US"/>
        </a:p>
      </dgm:t>
    </dgm:pt>
    <dgm:pt modelId="{2987A4BF-4B8C-40AF-9FFE-98FF80A8A29F}">
      <dgm:prSet phldrT="[Text]"/>
      <dgm:spPr/>
      <dgm:t>
        <a:bodyPr/>
        <a:lstStyle/>
        <a:p>
          <a:r>
            <a:rPr lang="en-US" dirty="0">
              <a:solidFill>
                <a:srgbClr val="101010"/>
              </a:solidFill>
            </a:rPr>
            <a:t>24,960 CRC-associated genes</a:t>
          </a:r>
        </a:p>
      </dgm:t>
    </dgm:pt>
    <dgm:pt modelId="{2574373B-F1B1-4061-A137-5E09DD0AFD90}" type="parTrans" cxnId="{9FF67143-C6D4-4612-AD76-6136F5E147C7}">
      <dgm:prSet/>
      <dgm:spPr/>
      <dgm:t>
        <a:bodyPr/>
        <a:lstStyle/>
        <a:p>
          <a:endParaRPr lang="en-US"/>
        </a:p>
      </dgm:t>
    </dgm:pt>
    <dgm:pt modelId="{C50DF9FC-CAA1-4D05-B7C0-E521A5579B64}" type="sibTrans" cxnId="{9FF67143-C6D4-4612-AD76-6136F5E147C7}">
      <dgm:prSet/>
      <dgm:spPr/>
      <dgm:t>
        <a:bodyPr/>
        <a:lstStyle/>
        <a:p>
          <a:endParaRPr lang="en-US"/>
        </a:p>
      </dgm:t>
    </dgm:pt>
    <dgm:pt modelId="{E90BC05E-41D1-4F3B-9A73-F40060B78FBD}">
      <dgm:prSet phldrT="[Text]"/>
      <dgm:spPr/>
      <dgm:t>
        <a:bodyPr/>
        <a:lstStyle/>
        <a:p>
          <a:r>
            <a:rPr lang="en-US" dirty="0"/>
            <a:t>Discovery</a:t>
          </a:r>
        </a:p>
      </dgm:t>
    </dgm:pt>
    <dgm:pt modelId="{5A731522-F4F7-4947-ABE7-55CD79695516}" type="parTrans" cxnId="{2F50CEDC-A11B-457D-8CD5-2AE1BF62E94C}">
      <dgm:prSet/>
      <dgm:spPr/>
      <dgm:t>
        <a:bodyPr/>
        <a:lstStyle/>
        <a:p>
          <a:endParaRPr lang="en-US"/>
        </a:p>
      </dgm:t>
    </dgm:pt>
    <dgm:pt modelId="{A04DBE61-0480-46CB-AD80-E6C67CD7B52A}" type="sibTrans" cxnId="{2F50CEDC-A11B-457D-8CD5-2AE1BF62E94C}">
      <dgm:prSet/>
      <dgm:spPr/>
      <dgm:t>
        <a:bodyPr/>
        <a:lstStyle/>
        <a:p>
          <a:endParaRPr lang="en-US"/>
        </a:p>
      </dgm:t>
    </dgm:pt>
    <dgm:pt modelId="{D2567E62-190C-4B5B-BBBA-BE3804A8B60E}">
      <dgm:prSet phldrT="[Text]"/>
      <dgm:spPr/>
      <dgm:t>
        <a:bodyPr/>
        <a:lstStyle/>
        <a:p>
          <a:r>
            <a:rPr lang="en-US" dirty="0"/>
            <a:t>20 non-redundant biomarkers</a:t>
          </a:r>
        </a:p>
      </dgm:t>
    </dgm:pt>
    <dgm:pt modelId="{A4B3971C-AF37-40E6-9B28-7B5236381853}" type="parTrans" cxnId="{3ED96445-D33D-4B05-9A9D-A8E68666F09D}">
      <dgm:prSet/>
      <dgm:spPr/>
      <dgm:t>
        <a:bodyPr/>
        <a:lstStyle/>
        <a:p>
          <a:endParaRPr lang="en-US"/>
        </a:p>
      </dgm:t>
    </dgm:pt>
    <dgm:pt modelId="{18C3E492-DE75-400F-81AF-6993DC281293}" type="sibTrans" cxnId="{3ED96445-D33D-4B05-9A9D-A8E68666F09D}">
      <dgm:prSet/>
      <dgm:spPr/>
      <dgm:t>
        <a:bodyPr/>
        <a:lstStyle/>
        <a:p>
          <a:endParaRPr lang="en-US"/>
        </a:p>
      </dgm:t>
    </dgm:pt>
    <dgm:pt modelId="{B8F79BC4-F2C4-44BF-B725-CA5F216A98A5}">
      <dgm:prSet phldrT="[Text]"/>
      <dgm:spPr/>
      <dgm:t>
        <a:bodyPr/>
        <a:lstStyle/>
        <a:p>
          <a:r>
            <a:rPr lang="en-US" dirty="0"/>
            <a:t>2.1 million relevant genes</a:t>
          </a:r>
        </a:p>
      </dgm:t>
    </dgm:pt>
    <dgm:pt modelId="{245DBA89-1A02-47AE-9160-E677217DDA0A}" type="parTrans" cxnId="{E0B4D6C2-FF4A-4A10-ADC5-C94CB5042C4E}">
      <dgm:prSet/>
      <dgm:spPr/>
      <dgm:t>
        <a:bodyPr/>
        <a:lstStyle/>
        <a:p>
          <a:endParaRPr lang="en-US"/>
        </a:p>
      </dgm:t>
    </dgm:pt>
    <dgm:pt modelId="{B0D9F876-28E6-46D4-912C-16C13C27DCA7}" type="sibTrans" cxnId="{E0B4D6C2-FF4A-4A10-ADC5-C94CB5042C4E}">
      <dgm:prSet/>
      <dgm:spPr/>
      <dgm:t>
        <a:bodyPr/>
        <a:lstStyle/>
        <a:p>
          <a:endParaRPr lang="en-US"/>
        </a:p>
      </dgm:t>
    </dgm:pt>
    <dgm:pt modelId="{5E495D1B-EE8A-44A7-8D0C-E9D19383CF8B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5BC43D19-A022-4CA4-B429-28294E79D670}" type="parTrans" cxnId="{5EA6E2B7-2841-49C6-8381-D33A1BE434A0}">
      <dgm:prSet/>
      <dgm:spPr/>
      <dgm:t>
        <a:bodyPr/>
        <a:lstStyle/>
        <a:p>
          <a:endParaRPr lang="en-US"/>
        </a:p>
      </dgm:t>
    </dgm:pt>
    <dgm:pt modelId="{CFFE7735-91C0-4F92-950A-D6C5AE84C097}" type="sibTrans" cxnId="{5EA6E2B7-2841-49C6-8381-D33A1BE434A0}">
      <dgm:prSet/>
      <dgm:spPr/>
      <dgm:t>
        <a:bodyPr/>
        <a:lstStyle/>
        <a:p>
          <a:endParaRPr lang="en-US"/>
        </a:p>
      </dgm:t>
    </dgm:pt>
    <dgm:pt modelId="{6D8A1ABA-3090-4750-91A4-768715F68D07}" type="pres">
      <dgm:prSet presAssocID="{C7CAE057-B95D-4570-9190-12C233A41D87}" presName="linearFlow" presStyleCnt="0">
        <dgm:presLayoutVars>
          <dgm:dir/>
          <dgm:animLvl val="lvl"/>
          <dgm:resizeHandles val="exact"/>
        </dgm:presLayoutVars>
      </dgm:prSet>
      <dgm:spPr/>
    </dgm:pt>
    <dgm:pt modelId="{4A8BAF5C-E303-45A7-B9A6-83DB1D79E649}" type="pres">
      <dgm:prSet presAssocID="{E4C31FD4-824D-49AD-9877-7D0F15C212C1}" presName="composite" presStyleCnt="0"/>
      <dgm:spPr/>
    </dgm:pt>
    <dgm:pt modelId="{754FCB46-1C6C-48F8-BC71-A00FAE366C11}" type="pres">
      <dgm:prSet presAssocID="{E4C31FD4-824D-49AD-9877-7D0F15C212C1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C815C6E-8889-4681-8E7F-0B6F69D84403}" type="pres">
      <dgm:prSet presAssocID="{E4C31FD4-824D-49AD-9877-7D0F15C212C1}" presName="descendantText" presStyleLbl="alignAcc1" presStyleIdx="0" presStyleCnt="4" custLinFactNeighborY="-15703">
        <dgm:presLayoutVars>
          <dgm:bulletEnabled val="1"/>
        </dgm:presLayoutVars>
      </dgm:prSet>
      <dgm:spPr/>
    </dgm:pt>
    <dgm:pt modelId="{59CC48F4-E723-4D43-9D81-F014ADD20FA8}" type="pres">
      <dgm:prSet presAssocID="{817146FD-A43D-4F59-8D86-D2473F58BDE5}" presName="sp" presStyleCnt="0"/>
      <dgm:spPr/>
    </dgm:pt>
    <dgm:pt modelId="{E5DA71C6-4F61-4E88-A7E6-CBCB9377D2FC}" type="pres">
      <dgm:prSet presAssocID="{A253E768-0CD8-4E00-97FD-5C04AE9A08B7}" presName="composite" presStyleCnt="0"/>
      <dgm:spPr/>
    </dgm:pt>
    <dgm:pt modelId="{0B6BBFF5-A0B3-4FC0-889E-CE4652183E4A}" type="pres">
      <dgm:prSet presAssocID="{A253E768-0CD8-4E00-97FD-5C04AE9A08B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B6E3634-39BB-4B85-9607-37FEC54A8D20}" type="pres">
      <dgm:prSet presAssocID="{A253E768-0CD8-4E00-97FD-5C04AE9A08B7}" presName="descendantText" presStyleLbl="alignAcc1" presStyleIdx="1" presStyleCnt="4">
        <dgm:presLayoutVars>
          <dgm:bulletEnabled val="1"/>
        </dgm:presLayoutVars>
      </dgm:prSet>
      <dgm:spPr/>
    </dgm:pt>
    <dgm:pt modelId="{E4A2FD00-A73C-4E35-84C0-8A02D3D09062}" type="pres">
      <dgm:prSet presAssocID="{035EAB32-922B-4309-8E0D-C2F82BC95A70}" presName="sp" presStyleCnt="0"/>
      <dgm:spPr/>
    </dgm:pt>
    <dgm:pt modelId="{154BB01D-1BE1-4B35-B104-5279E9859D45}" type="pres">
      <dgm:prSet presAssocID="{5E495D1B-EE8A-44A7-8D0C-E9D19383CF8B}" presName="composite" presStyleCnt="0"/>
      <dgm:spPr/>
    </dgm:pt>
    <dgm:pt modelId="{97CA2E8D-D9AF-4BA0-BDA7-FAAC40C99A43}" type="pres">
      <dgm:prSet presAssocID="{5E495D1B-EE8A-44A7-8D0C-E9D19383CF8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1859379-D59A-4597-8EC3-DF6E5267B2AD}" type="pres">
      <dgm:prSet presAssocID="{5E495D1B-EE8A-44A7-8D0C-E9D19383CF8B}" presName="descendantText" presStyleLbl="alignAcc1" presStyleIdx="2" presStyleCnt="4">
        <dgm:presLayoutVars>
          <dgm:bulletEnabled val="1"/>
        </dgm:presLayoutVars>
      </dgm:prSet>
      <dgm:spPr/>
    </dgm:pt>
    <dgm:pt modelId="{3D3FE9A8-E62F-426B-BE69-22ADCF172765}" type="pres">
      <dgm:prSet presAssocID="{CFFE7735-91C0-4F92-950A-D6C5AE84C097}" presName="sp" presStyleCnt="0"/>
      <dgm:spPr/>
    </dgm:pt>
    <dgm:pt modelId="{1251B5BD-2E3B-45D7-A220-1CC9E0600B13}" type="pres">
      <dgm:prSet presAssocID="{E90BC05E-41D1-4F3B-9A73-F40060B78FBD}" presName="composite" presStyleCnt="0"/>
      <dgm:spPr/>
    </dgm:pt>
    <dgm:pt modelId="{84346B55-2E86-47E0-A3AB-25734CBAD8B5}" type="pres">
      <dgm:prSet presAssocID="{E90BC05E-41D1-4F3B-9A73-F40060B78FB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A4AC343-E7B6-40B1-9DF8-8082FDE3D05E}" type="pres">
      <dgm:prSet presAssocID="{E90BC05E-41D1-4F3B-9A73-F40060B78FB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C0ACF05-F702-4C1B-8F28-17E797EC3144}" type="presOf" srcId="{B8F79BC4-F2C4-44BF-B725-CA5F216A98A5}" destId="{1B6E3634-39BB-4B85-9607-37FEC54A8D20}" srcOrd="0" destOrd="0" presId="urn:microsoft.com/office/officeart/2005/8/layout/chevron2"/>
    <dgm:cxn modelId="{6CC2802F-713C-42D9-859E-D54FA02CA859}" type="presOf" srcId="{D2567E62-190C-4B5B-BBBA-BE3804A8B60E}" destId="{8A4AC343-E7B6-40B1-9DF8-8082FDE3D05E}" srcOrd="0" destOrd="0" presId="urn:microsoft.com/office/officeart/2005/8/layout/chevron2"/>
    <dgm:cxn modelId="{1D968331-3219-4FED-8438-BCEEE072C4E3}" type="presOf" srcId="{E4C31FD4-824D-49AD-9877-7D0F15C212C1}" destId="{754FCB46-1C6C-48F8-BC71-A00FAE366C11}" srcOrd="0" destOrd="0" presId="urn:microsoft.com/office/officeart/2005/8/layout/chevron2"/>
    <dgm:cxn modelId="{EBCD2C32-4BF9-46DB-A1C8-7D7C740FC4BE}" type="presOf" srcId="{A253E768-0CD8-4E00-97FD-5C04AE9A08B7}" destId="{0B6BBFF5-A0B3-4FC0-889E-CE4652183E4A}" srcOrd="0" destOrd="0" presId="urn:microsoft.com/office/officeart/2005/8/layout/chevron2"/>
    <dgm:cxn modelId="{199A8460-AF7B-4078-B5EE-BBA542DFC992}" type="presOf" srcId="{5E495D1B-EE8A-44A7-8D0C-E9D19383CF8B}" destId="{97CA2E8D-D9AF-4BA0-BDA7-FAAC40C99A43}" srcOrd="0" destOrd="0" presId="urn:microsoft.com/office/officeart/2005/8/layout/chevron2"/>
    <dgm:cxn modelId="{9FF67143-C6D4-4612-AD76-6136F5E147C7}" srcId="{5E495D1B-EE8A-44A7-8D0C-E9D19383CF8B}" destId="{2987A4BF-4B8C-40AF-9FFE-98FF80A8A29F}" srcOrd="0" destOrd="0" parTransId="{2574373B-F1B1-4061-A137-5E09DD0AFD90}" sibTransId="{C50DF9FC-CAA1-4D05-B7C0-E521A5579B64}"/>
    <dgm:cxn modelId="{3ED96445-D33D-4B05-9A9D-A8E68666F09D}" srcId="{E90BC05E-41D1-4F3B-9A73-F40060B78FBD}" destId="{D2567E62-190C-4B5B-BBBA-BE3804A8B60E}" srcOrd="0" destOrd="0" parTransId="{A4B3971C-AF37-40E6-9B28-7B5236381853}" sibTransId="{18C3E492-DE75-400F-81AF-6993DC281293}"/>
    <dgm:cxn modelId="{C27E339A-FBFF-4C4B-8CAA-D00EA0EFC287}" type="presOf" srcId="{E90BC05E-41D1-4F3B-9A73-F40060B78FBD}" destId="{84346B55-2E86-47E0-A3AB-25734CBAD8B5}" srcOrd="0" destOrd="0" presId="urn:microsoft.com/office/officeart/2005/8/layout/chevron2"/>
    <dgm:cxn modelId="{8D41399F-28B8-49BF-A741-3BA8F5D50C48}" srcId="{C7CAE057-B95D-4570-9190-12C233A41D87}" destId="{A253E768-0CD8-4E00-97FD-5C04AE9A08B7}" srcOrd="1" destOrd="0" parTransId="{3C81C509-6869-4E56-9164-219412697BA3}" sibTransId="{035EAB32-922B-4309-8E0D-C2F82BC95A70}"/>
    <dgm:cxn modelId="{5EA6E2B7-2841-49C6-8381-D33A1BE434A0}" srcId="{C7CAE057-B95D-4570-9190-12C233A41D87}" destId="{5E495D1B-EE8A-44A7-8D0C-E9D19383CF8B}" srcOrd="2" destOrd="0" parTransId="{5BC43D19-A022-4CA4-B429-28294E79D670}" sibTransId="{CFFE7735-91C0-4F92-950A-D6C5AE84C097}"/>
    <dgm:cxn modelId="{238AE9BC-21A0-42C8-BFDD-F5BE2D097E75}" srcId="{C7CAE057-B95D-4570-9190-12C233A41D87}" destId="{E4C31FD4-824D-49AD-9877-7D0F15C212C1}" srcOrd="0" destOrd="0" parTransId="{F389374B-AAA2-4BBF-BC4E-6CAA43A4455E}" sibTransId="{817146FD-A43D-4F59-8D86-D2473F58BDE5}"/>
    <dgm:cxn modelId="{E0B4D6C2-FF4A-4A10-ADC5-C94CB5042C4E}" srcId="{A253E768-0CD8-4E00-97FD-5C04AE9A08B7}" destId="{B8F79BC4-F2C4-44BF-B725-CA5F216A98A5}" srcOrd="0" destOrd="0" parTransId="{245DBA89-1A02-47AE-9160-E677217DDA0A}" sibTransId="{B0D9F876-28E6-46D4-912C-16C13C27DCA7}"/>
    <dgm:cxn modelId="{0771D8C6-F80A-4041-9A5E-9E65A0CB6542}" type="presOf" srcId="{A0DAA84B-37FD-4479-BE6E-5C8CD2BFDD5B}" destId="{BC815C6E-8889-4681-8E7F-0B6F69D84403}" srcOrd="0" destOrd="0" presId="urn:microsoft.com/office/officeart/2005/8/layout/chevron2"/>
    <dgm:cxn modelId="{239AA4D6-A53F-4275-ABCA-F1CAF7A686E4}" type="presOf" srcId="{2987A4BF-4B8C-40AF-9FFE-98FF80A8A29F}" destId="{61859379-D59A-4597-8EC3-DF6E5267B2AD}" srcOrd="0" destOrd="0" presId="urn:microsoft.com/office/officeart/2005/8/layout/chevron2"/>
    <dgm:cxn modelId="{2F50CEDC-A11B-457D-8CD5-2AE1BF62E94C}" srcId="{C7CAE057-B95D-4570-9190-12C233A41D87}" destId="{E90BC05E-41D1-4F3B-9A73-F40060B78FBD}" srcOrd="3" destOrd="0" parTransId="{5A731522-F4F7-4947-ABE7-55CD79695516}" sibTransId="{A04DBE61-0480-46CB-AD80-E6C67CD7B52A}"/>
    <dgm:cxn modelId="{672C67EC-2C55-4F57-96BF-F2A3AD5CD2FC}" srcId="{E4C31FD4-824D-49AD-9877-7D0F15C212C1}" destId="{A0DAA84B-37FD-4479-BE6E-5C8CD2BFDD5B}" srcOrd="0" destOrd="0" parTransId="{3809FD05-6B85-43AF-B505-1A6EF8D71931}" sibTransId="{60FAEF32-51A0-41B0-959F-64B6A92C27D1}"/>
    <dgm:cxn modelId="{F36DC5F0-D663-4A74-8F46-33B75EF38E96}" type="presOf" srcId="{C7CAE057-B95D-4570-9190-12C233A41D87}" destId="{6D8A1ABA-3090-4750-91A4-768715F68D07}" srcOrd="0" destOrd="0" presId="urn:microsoft.com/office/officeart/2005/8/layout/chevron2"/>
    <dgm:cxn modelId="{23C84888-90C6-4203-AB5A-678F808A301E}" type="presParOf" srcId="{6D8A1ABA-3090-4750-91A4-768715F68D07}" destId="{4A8BAF5C-E303-45A7-B9A6-83DB1D79E649}" srcOrd="0" destOrd="0" presId="urn:microsoft.com/office/officeart/2005/8/layout/chevron2"/>
    <dgm:cxn modelId="{BFDD2AAF-647D-4D6E-AA06-F5026E88BA5D}" type="presParOf" srcId="{4A8BAF5C-E303-45A7-B9A6-83DB1D79E649}" destId="{754FCB46-1C6C-48F8-BC71-A00FAE366C11}" srcOrd="0" destOrd="0" presId="urn:microsoft.com/office/officeart/2005/8/layout/chevron2"/>
    <dgm:cxn modelId="{853DC27C-390E-409D-B469-F5D83698302F}" type="presParOf" srcId="{4A8BAF5C-E303-45A7-B9A6-83DB1D79E649}" destId="{BC815C6E-8889-4681-8E7F-0B6F69D84403}" srcOrd="1" destOrd="0" presId="urn:microsoft.com/office/officeart/2005/8/layout/chevron2"/>
    <dgm:cxn modelId="{0B96994E-9908-4F01-9BA1-49A01C7E1E95}" type="presParOf" srcId="{6D8A1ABA-3090-4750-91A4-768715F68D07}" destId="{59CC48F4-E723-4D43-9D81-F014ADD20FA8}" srcOrd="1" destOrd="0" presId="urn:microsoft.com/office/officeart/2005/8/layout/chevron2"/>
    <dgm:cxn modelId="{234361CE-60A6-4379-9DD8-CCABC749DB56}" type="presParOf" srcId="{6D8A1ABA-3090-4750-91A4-768715F68D07}" destId="{E5DA71C6-4F61-4E88-A7E6-CBCB9377D2FC}" srcOrd="2" destOrd="0" presId="urn:microsoft.com/office/officeart/2005/8/layout/chevron2"/>
    <dgm:cxn modelId="{213F4BF7-FBAC-4AD0-9438-7FD5B79B86F9}" type="presParOf" srcId="{E5DA71C6-4F61-4E88-A7E6-CBCB9377D2FC}" destId="{0B6BBFF5-A0B3-4FC0-889E-CE4652183E4A}" srcOrd="0" destOrd="0" presId="urn:microsoft.com/office/officeart/2005/8/layout/chevron2"/>
    <dgm:cxn modelId="{6276317F-73F4-41BD-B9D6-2924BB6252B9}" type="presParOf" srcId="{E5DA71C6-4F61-4E88-A7E6-CBCB9377D2FC}" destId="{1B6E3634-39BB-4B85-9607-37FEC54A8D20}" srcOrd="1" destOrd="0" presId="urn:microsoft.com/office/officeart/2005/8/layout/chevron2"/>
    <dgm:cxn modelId="{A7BAE3B8-F321-4769-9254-1AA562276730}" type="presParOf" srcId="{6D8A1ABA-3090-4750-91A4-768715F68D07}" destId="{E4A2FD00-A73C-4E35-84C0-8A02D3D09062}" srcOrd="3" destOrd="0" presId="urn:microsoft.com/office/officeart/2005/8/layout/chevron2"/>
    <dgm:cxn modelId="{38BCC63E-ED50-4AB5-B7A6-83B5DF80C15A}" type="presParOf" srcId="{6D8A1ABA-3090-4750-91A4-768715F68D07}" destId="{154BB01D-1BE1-4B35-B104-5279E9859D45}" srcOrd="4" destOrd="0" presId="urn:microsoft.com/office/officeart/2005/8/layout/chevron2"/>
    <dgm:cxn modelId="{45B8EF4F-F7AB-40D3-894C-3B13CA2E5953}" type="presParOf" srcId="{154BB01D-1BE1-4B35-B104-5279E9859D45}" destId="{97CA2E8D-D9AF-4BA0-BDA7-FAAC40C99A43}" srcOrd="0" destOrd="0" presId="urn:microsoft.com/office/officeart/2005/8/layout/chevron2"/>
    <dgm:cxn modelId="{2A3E10CB-ADE7-4ADE-96B3-0E4849062E4D}" type="presParOf" srcId="{154BB01D-1BE1-4B35-B104-5279E9859D45}" destId="{61859379-D59A-4597-8EC3-DF6E5267B2AD}" srcOrd="1" destOrd="0" presId="urn:microsoft.com/office/officeart/2005/8/layout/chevron2"/>
    <dgm:cxn modelId="{EF80EAA1-EAEF-49B1-8B9B-6BF42A78E6F0}" type="presParOf" srcId="{6D8A1ABA-3090-4750-91A4-768715F68D07}" destId="{3D3FE9A8-E62F-426B-BE69-22ADCF172765}" srcOrd="5" destOrd="0" presId="urn:microsoft.com/office/officeart/2005/8/layout/chevron2"/>
    <dgm:cxn modelId="{6AF26FC3-4ABB-4060-90DC-A10CB83EE3E0}" type="presParOf" srcId="{6D8A1ABA-3090-4750-91A4-768715F68D07}" destId="{1251B5BD-2E3B-45D7-A220-1CC9E0600B13}" srcOrd="6" destOrd="0" presId="urn:microsoft.com/office/officeart/2005/8/layout/chevron2"/>
    <dgm:cxn modelId="{6BB943D6-544F-4F03-91B1-2753014D51A3}" type="presParOf" srcId="{1251B5BD-2E3B-45D7-A220-1CC9E0600B13}" destId="{84346B55-2E86-47E0-A3AB-25734CBAD8B5}" srcOrd="0" destOrd="0" presId="urn:microsoft.com/office/officeart/2005/8/layout/chevron2"/>
    <dgm:cxn modelId="{DB0F2AB8-5135-400B-9B4B-427B40E1B8EA}" type="presParOf" srcId="{1251B5BD-2E3B-45D7-A220-1CC9E0600B13}" destId="{8A4AC343-E7B6-40B1-9DF8-8082FDE3D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FCB46-1C6C-48F8-BC71-A00FAE366C11}">
      <dsp:nvSpPr>
        <dsp:cNvPr id="0" name=""/>
        <dsp:cNvSpPr/>
      </dsp:nvSpPr>
      <dsp:spPr>
        <a:xfrm rot="5400000">
          <a:off x="-205254" y="206822"/>
          <a:ext cx="1368366" cy="9578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Profiling</a:t>
          </a:r>
        </a:p>
      </dsp:txBody>
      <dsp:txXfrm rot="-5400000">
        <a:off x="1" y="480495"/>
        <a:ext cx="957856" cy="410510"/>
      </dsp:txXfrm>
    </dsp:sp>
    <dsp:sp modelId="{BC815C6E-8889-4681-8E7F-0B6F69D84403}">
      <dsp:nvSpPr>
        <dsp:cNvPr id="0" name=""/>
        <dsp:cNvSpPr/>
      </dsp:nvSpPr>
      <dsp:spPr>
        <a:xfrm rot="5400000">
          <a:off x="3634209" y="-2676352"/>
          <a:ext cx="889438" cy="62421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4.2 million gut microbial genes</a:t>
          </a:r>
        </a:p>
      </dsp:txBody>
      <dsp:txXfrm rot="-5400000">
        <a:off x="957857" y="43419"/>
        <a:ext cx="6198724" cy="802600"/>
      </dsp:txXfrm>
    </dsp:sp>
    <dsp:sp modelId="{0B6BBFF5-A0B3-4FC0-889E-CE4652183E4A}">
      <dsp:nvSpPr>
        <dsp:cNvPr id="0" name=""/>
        <dsp:cNvSpPr/>
      </dsp:nvSpPr>
      <dsp:spPr>
        <a:xfrm rot="5400000">
          <a:off x="-205254" y="1429759"/>
          <a:ext cx="1368366" cy="9578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Reduction</a:t>
          </a:r>
        </a:p>
      </dsp:txBody>
      <dsp:txXfrm rot="-5400000">
        <a:off x="1" y="1703432"/>
        <a:ext cx="957856" cy="410510"/>
      </dsp:txXfrm>
    </dsp:sp>
    <dsp:sp modelId="{1B6E3634-39BB-4B85-9607-37FEC54A8D20}">
      <dsp:nvSpPr>
        <dsp:cNvPr id="0" name=""/>
        <dsp:cNvSpPr/>
      </dsp:nvSpPr>
      <dsp:spPr>
        <a:xfrm rot="5400000">
          <a:off x="3634209" y="-1451848"/>
          <a:ext cx="889438" cy="62421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2.1 million relevant genes</a:t>
          </a:r>
        </a:p>
      </dsp:txBody>
      <dsp:txXfrm rot="-5400000">
        <a:off x="957857" y="1267923"/>
        <a:ext cx="6198724" cy="802600"/>
      </dsp:txXfrm>
    </dsp:sp>
    <dsp:sp modelId="{97CA2E8D-D9AF-4BA0-BDA7-FAAC40C99A43}">
      <dsp:nvSpPr>
        <dsp:cNvPr id="0" name=""/>
        <dsp:cNvSpPr/>
      </dsp:nvSpPr>
      <dsp:spPr>
        <a:xfrm rot="5400000">
          <a:off x="-205254" y="2652697"/>
          <a:ext cx="1368366" cy="9578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Association</a:t>
          </a:r>
        </a:p>
      </dsp:txBody>
      <dsp:txXfrm rot="-5400000">
        <a:off x="1" y="2926370"/>
        <a:ext cx="957856" cy="410510"/>
      </dsp:txXfrm>
    </dsp:sp>
    <dsp:sp modelId="{61859379-D59A-4597-8EC3-DF6E5267B2AD}">
      <dsp:nvSpPr>
        <dsp:cNvPr id="0" name=""/>
        <dsp:cNvSpPr/>
      </dsp:nvSpPr>
      <dsp:spPr>
        <a:xfrm rot="5400000">
          <a:off x="3634209" y="-228910"/>
          <a:ext cx="889438" cy="62421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101010"/>
              </a:solidFill>
            </a:rPr>
            <a:t>24,960 CRC-associated genes</a:t>
          </a:r>
        </a:p>
      </dsp:txBody>
      <dsp:txXfrm rot="-5400000">
        <a:off x="957857" y="2490861"/>
        <a:ext cx="6198724" cy="802600"/>
      </dsp:txXfrm>
    </dsp:sp>
    <dsp:sp modelId="{84346B55-2E86-47E0-A3AB-25734CBAD8B5}">
      <dsp:nvSpPr>
        <dsp:cNvPr id="0" name=""/>
        <dsp:cNvSpPr/>
      </dsp:nvSpPr>
      <dsp:spPr>
        <a:xfrm rot="5400000">
          <a:off x="-205254" y="3875634"/>
          <a:ext cx="1368366" cy="9578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Discovery</a:t>
          </a:r>
        </a:p>
      </dsp:txBody>
      <dsp:txXfrm rot="-5400000">
        <a:off x="1" y="4149307"/>
        <a:ext cx="957856" cy="410510"/>
      </dsp:txXfrm>
    </dsp:sp>
    <dsp:sp modelId="{8A4AC343-E7B6-40B1-9DF8-8082FDE3D05E}">
      <dsp:nvSpPr>
        <dsp:cNvPr id="0" name=""/>
        <dsp:cNvSpPr/>
      </dsp:nvSpPr>
      <dsp:spPr>
        <a:xfrm rot="5400000">
          <a:off x="3634209" y="994026"/>
          <a:ext cx="889438" cy="62421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20 non-redundant biomarkers</a:t>
          </a:r>
        </a:p>
      </dsp:txBody>
      <dsp:txXfrm rot="-5400000">
        <a:off x="957857" y="3713798"/>
        <a:ext cx="6198724" cy="802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29/05/2022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29/05/2022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5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5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4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85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0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8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0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719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335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1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0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768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48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44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39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4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94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1C2C6-7E4B-437A-830C-673D059079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2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30000" y="4950000"/>
            <a:ext cx="12132000" cy="1890000"/>
          </a:xfrm>
          <a:prstGeom prst="rect">
            <a:avLst/>
          </a:prstGeom>
          <a:solidFill>
            <a:srgbClr val="A31D2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000" y="4968000"/>
            <a:ext cx="12096000" cy="18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30000" y="3024000"/>
            <a:ext cx="12132000" cy="1890000"/>
          </a:xfrm>
          <a:prstGeom prst="rect">
            <a:avLst/>
          </a:prstGeom>
          <a:solidFill>
            <a:srgbClr val="A31D2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8000" y="3042000"/>
            <a:ext cx="12096000" cy="18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0000" y="1098000"/>
            <a:ext cx="12132000" cy="1890000"/>
          </a:xfrm>
          <a:prstGeom prst="rect">
            <a:avLst/>
          </a:prstGeom>
          <a:solidFill>
            <a:srgbClr val="A31D2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8000" y="1116000"/>
            <a:ext cx="12096000" cy="18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7"/>
          </p:nvPr>
        </p:nvSpPr>
        <p:spPr>
          <a:xfrm>
            <a:off x="6144000" y="1134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6144000" y="3060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9"/>
          </p:nvPr>
        </p:nvSpPr>
        <p:spPr>
          <a:xfrm>
            <a:off x="6144000" y="4986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Content Placeholder 37"/>
          <p:cNvSpPr>
            <a:spLocks noGrp="1"/>
          </p:cNvSpPr>
          <p:nvPr>
            <p:ph sz="quarter" idx="20"/>
          </p:nvPr>
        </p:nvSpPr>
        <p:spPr>
          <a:xfrm>
            <a:off x="72000" y="1134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37"/>
          <p:cNvSpPr>
            <a:spLocks noGrp="1"/>
          </p:cNvSpPr>
          <p:nvPr>
            <p:ph sz="quarter" idx="21"/>
          </p:nvPr>
        </p:nvSpPr>
        <p:spPr>
          <a:xfrm>
            <a:off x="72000" y="3060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Content Placeholder 37"/>
          <p:cNvSpPr>
            <a:spLocks noGrp="1"/>
          </p:cNvSpPr>
          <p:nvPr>
            <p:ph sz="quarter" idx="22"/>
          </p:nvPr>
        </p:nvSpPr>
        <p:spPr>
          <a:xfrm>
            <a:off x="72000" y="4986000"/>
            <a:ext cx="5952000" cy="1818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F74D7-BB02-4200-A5AF-73981E00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55438"/>
            <a:ext cx="11880000" cy="72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D506E-9431-4141-93BD-CB964F5799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2ED9-C4C7-4D1A-AAE6-A8631B1B4B3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2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1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355438"/>
            <a:ext cx="11880000" cy="72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5952E-D7B6-445E-800B-1553C59E35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56000" y="1098000"/>
            <a:ext cx="11880000" cy="1854000"/>
          </a:xfrm>
          <a:ln>
            <a:solidFill>
              <a:srgbClr val="A31D20"/>
            </a:solidFill>
          </a:ln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E1AC13-107A-4910-80F9-F65DA5FB324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56000" y="3024000"/>
            <a:ext cx="11880000" cy="1854000"/>
          </a:xfrm>
          <a:ln>
            <a:solidFill>
              <a:srgbClr val="A31D20"/>
            </a:solidFill>
          </a:ln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234F402-6E8D-44F1-BEF3-7F7C81FFA33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56000" y="4950000"/>
            <a:ext cx="11880000" cy="1854000"/>
          </a:xfrm>
          <a:ln>
            <a:solidFill>
              <a:srgbClr val="A31D20"/>
            </a:solidFill>
          </a:ln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C6EA4-EA93-4AE5-9E7E-1F99BEE6ECC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DDDF0-A07E-44A1-9D00-CFCF8C9D7A0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10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uiExpand="1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48000" y="3978000"/>
            <a:ext cx="12096000" cy="2808000"/>
          </a:xfrm>
          <a:prstGeom prst="rect">
            <a:avLst/>
          </a:prstGeom>
          <a:solidFill>
            <a:schemeClr val="bg1"/>
          </a:solidFill>
          <a:ln w="9525">
            <a:solidFill>
              <a:srgbClr val="A31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8000" y="1116000"/>
            <a:ext cx="12096000" cy="2772000"/>
          </a:xfrm>
          <a:prstGeom prst="rect">
            <a:avLst/>
          </a:prstGeom>
          <a:solidFill>
            <a:schemeClr val="bg1"/>
          </a:solidFill>
          <a:ln w="9525">
            <a:solidFill>
              <a:srgbClr val="A31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355438"/>
            <a:ext cx="118800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7"/>
          </p:nvPr>
        </p:nvSpPr>
        <p:spPr>
          <a:xfrm>
            <a:off x="6144000" y="1134000"/>
            <a:ext cx="5952000" cy="2736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6144000" y="3996000"/>
            <a:ext cx="5952000" cy="2772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Content Placeholder 37"/>
          <p:cNvSpPr>
            <a:spLocks noGrp="1"/>
          </p:cNvSpPr>
          <p:nvPr>
            <p:ph sz="quarter" idx="19"/>
          </p:nvPr>
        </p:nvSpPr>
        <p:spPr>
          <a:xfrm>
            <a:off x="72000" y="1134000"/>
            <a:ext cx="5952000" cy="2736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Content Placeholder 37"/>
          <p:cNvSpPr>
            <a:spLocks noGrp="1"/>
          </p:cNvSpPr>
          <p:nvPr>
            <p:ph sz="quarter" idx="20"/>
          </p:nvPr>
        </p:nvSpPr>
        <p:spPr>
          <a:xfrm>
            <a:off x="72000" y="3996000"/>
            <a:ext cx="5952000" cy="27720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AD2B6-6B98-43BA-A8C8-911E01C0902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ECCAE-6475-4712-AA2D-9D7BFA821B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9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lay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30000" y="3986735"/>
            <a:ext cx="12132000" cy="284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Rectangle 33"/>
          <p:cNvSpPr/>
          <p:nvPr userDrawn="1"/>
        </p:nvSpPr>
        <p:spPr>
          <a:xfrm>
            <a:off x="48000" y="4004735"/>
            <a:ext cx="12096000" cy="280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5" name="Rectangle 34"/>
          <p:cNvSpPr/>
          <p:nvPr userDrawn="1"/>
        </p:nvSpPr>
        <p:spPr>
          <a:xfrm>
            <a:off x="30000" y="1098000"/>
            <a:ext cx="12132000" cy="284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8000" y="1116000"/>
            <a:ext cx="12096000" cy="280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" y="331956"/>
            <a:ext cx="12144000" cy="720000"/>
          </a:xfrm>
          <a:solidFill>
            <a:srgbClr val="A31D20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7"/>
          </p:nvPr>
        </p:nvSpPr>
        <p:spPr>
          <a:xfrm>
            <a:off x="6144000" y="1134000"/>
            <a:ext cx="5952000" cy="2772000"/>
          </a:xfrm>
          <a:solidFill>
            <a:schemeClr val="bg1"/>
          </a:soli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6144000" y="4022735"/>
            <a:ext cx="5952000" cy="2772000"/>
          </a:xfrm>
          <a:solidFill>
            <a:schemeClr val="bg1"/>
          </a:soli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7"/>
          <p:cNvSpPr>
            <a:spLocks noGrp="1"/>
          </p:cNvSpPr>
          <p:nvPr>
            <p:ph sz="quarter" idx="19"/>
          </p:nvPr>
        </p:nvSpPr>
        <p:spPr>
          <a:xfrm>
            <a:off x="72000" y="1134000"/>
            <a:ext cx="5952000" cy="277200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7"/>
          <p:cNvSpPr>
            <a:spLocks noGrp="1"/>
          </p:cNvSpPr>
          <p:nvPr>
            <p:ph sz="quarter" idx="20"/>
          </p:nvPr>
        </p:nvSpPr>
        <p:spPr>
          <a:xfrm>
            <a:off x="72000" y="4022735"/>
            <a:ext cx="5952000" cy="2772000"/>
          </a:xfrm>
          <a:solidFill>
            <a:schemeClr val="bg1"/>
          </a:solidFill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2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build="p" animBg="1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9" grpId="0" build="p" animBg="1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2" grpId="0" build="p" animBg="1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build="p" animBg="1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SUND_2012_U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4"/>
            <a:ext cx="12192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top_uk_58_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0"/>
          <a:stretch>
            <a:fillRect/>
          </a:stretch>
        </p:blipFill>
        <p:spPr bwMode="auto">
          <a:xfrm>
            <a:off x="0" y="-1588"/>
            <a:ext cx="1219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25"/>
          <p:cNvSpPr>
            <a:spLocks noChangeShapeType="1"/>
          </p:cNvSpPr>
          <p:nvPr userDrawn="1"/>
        </p:nvSpPr>
        <p:spPr bwMode="auto">
          <a:xfrm flipH="1">
            <a:off x="6352" y="1171575"/>
            <a:ext cx="12198349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6E6E6E"/>
              </a:solidFill>
              <a:latin typeface="Arial" charset="0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92000" y="2065338"/>
            <a:ext cx="8661400" cy="1723702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da-DK" noProof="0" dirty="0"/>
              <a:t>Type a very long title here so that this wraps to at least three lines to display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2002" y="4365104"/>
            <a:ext cx="8648700" cy="1368948"/>
          </a:xfrm>
        </p:spPr>
        <p:txBody>
          <a:bodyPr/>
          <a:lstStyle>
            <a:lvl1pPr marL="107950" indent="0" algn="ctr">
              <a:buNone/>
              <a:defRPr sz="2800"/>
            </a:lvl1pPr>
          </a:lstStyle>
          <a:p>
            <a:r>
              <a:rPr lang="da-DK" noProof="0" dirty="0"/>
              <a:t>Click to edit Master subtitle style</a:t>
            </a:r>
          </a:p>
        </p:txBody>
      </p:sp>
      <p:sp>
        <p:nvSpPr>
          <p:cNvPr id="11" name="Rectangle 5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Novo Nordisk Foundation Center for Basic Metabolic Research</a:t>
            </a:r>
            <a:endParaRPr lang="da-DK"/>
          </a:p>
        </p:txBody>
      </p:sp>
      <p:sp>
        <p:nvSpPr>
          <p:cNvPr id="12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4526B-107D-4CE5-BDD3-1830F0BF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6262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top_uk_58_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0"/>
          <a:stretch>
            <a:fillRect/>
          </a:stretch>
        </p:blipFill>
        <p:spPr bwMode="auto">
          <a:xfrm>
            <a:off x="0" y="-1588"/>
            <a:ext cx="1219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0" descr="SUND_bottom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3716"/>
            <a:ext cx="1219200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20"/>
          <p:cNvSpPr>
            <a:spLocks noChangeShapeType="1"/>
          </p:cNvSpPr>
          <p:nvPr userDrawn="1"/>
        </p:nvSpPr>
        <p:spPr bwMode="auto">
          <a:xfrm flipH="1">
            <a:off x="6352" y="6691313"/>
            <a:ext cx="12198349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6E6E6E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5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22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Novo Nordisk Foundation Center for Basic Metabolic Research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85037-5EEF-491A-8C53-C6F6DAED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324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new no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tekst 14"/>
          <p:cNvSpPr>
            <a:spLocks noGrp="1"/>
          </p:cNvSpPr>
          <p:nvPr>
            <p:ph type="body" sz="quarter" idx="13"/>
          </p:nvPr>
        </p:nvSpPr>
        <p:spPr>
          <a:xfrm>
            <a:off x="1484231" y="3189099"/>
            <a:ext cx="9223539" cy="899766"/>
          </a:xfrm>
        </p:spPr>
        <p:txBody>
          <a:bodyPr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/>
          </p:nvPr>
        </p:nvSpPr>
        <p:spPr>
          <a:xfrm>
            <a:off x="1484230" y="1682674"/>
            <a:ext cx="9223541" cy="1212926"/>
          </a:xfrm>
        </p:spPr>
        <p:txBody>
          <a:bodyPr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A961D1-4CAC-4E85-BA0D-55620FA08230}"/>
              </a:ext>
            </a:extLst>
          </p:cNvPr>
          <p:cNvGrpSpPr/>
          <p:nvPr userDrawn="1"/>
        </p:nvGrpSpPr>
        <p:grpSpPr>
          <a:xfrm>
            <a:off x="96001" y="0"/>
            <a:ext cx="12000000" cy="1225200"/>
            <a:chOff x="72000" y="0"/>
            <a:chExt cx="9000000" cy="1225200"/>
          </a:xfrm>
        </p:grpSpPr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6F0E4D6-9938-4795-AA5E-4685FFBEE13B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685800"/>
              <a:ext cx="3276600" cy="267746"/>
            </a:xfrm>
            <a:prstGeom prst="rect">
              <a:avLst/>
            </a:prstGeom>
          </p:spPr>
          <p:txBody>
            <a:bodyPr/>
            <a:lstStyle>
              <a:lvl1pPr marL="271463" indent="-271463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kern="1200" spc="45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5781" marR="0" indent="-264319" algn="l" defTabSz="6858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8038" indent="-271463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 spc="45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00" b="1" spc="200" dirty="0">
                  <a:solidFill>
                    <a:srgbClr val="666666"/>
                  </a:solidFill>
                  <a:latin typeface="Adobe Garamond Pro" panose="02020502060506020403" pitchFamily="18" charset="0"/>
                </a:rPr>
                <a:t>UNIVERSITY OF COPENHAGEN</a:t>
              </a:r>
            </a:p>
          </p:txBody>
        </p:sp>
        <p:pic>
          <p:nvPicPr>
            <p:cNvPr id="19" name="Picture 18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9AAC2D7E-1B5A-42E1-B554-06B42C14674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69" b="24483"/>
            <a:stretch/>
          </p:blipFill>
          <p:spPr>
            <a:xfrm>
              <a:off x="8256428" y="0"/>
              <a:ext cx="750600" cy="999699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308F52-6294-426C-A936-B33B33FA6065}"/>
                </a:ext>
              </a:extLst>
            </p:cNvPr>
            <p:cNvCxnSpPr/>
            <p:nvPr/>
          </p:nvCxnSpPr>
          <p:spPr>
            <a:xfrm>
              <a:off x="72000" y="1146000"/>
              <a:ext cx="9000000" cy="0"/>
            </a:xfrm>
            <a:prstGeom prst="line">
              <a:avLst/>
            </a:prstGeom>
            <a:ln w="9525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A747B5-168C-4875-9A3B-60A5911493FB}"/>
                </a:ext>
              </a:extLst>
            </p:cNvPr>
            <p:cNvSpPr>
              <a:spLocks/>
            </p:cNvSpPr>
            <p:nvPr/>
          </p:nvSpPr>
          <p:spPr>
            <a:xfrm>
              <a:off x="8620149" y="1066800"/>
              <a:ext cx="118800" cy="158400"/>
            </a:xfrm>
            <a:prstGeom prst="ellipse">
              <a:avLst/>
            </a:prstGeom>
            <a:solidFill>
              <a:srgbClr val="901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39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404000"/>
            <a:ext cx="11012488" cy="504000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94A997-28E6-4974-9591-48BCF708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360000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403999"/>
            <a:ext cx="5358535" cy="504000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403999"/>
            <a:ext cx="5356948" cy="504000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360000"/>
            <a:ext cx="11012486" cy="8651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367999"/>
            <a:ext cx="11012487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102762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Novo Nordisk Foundation Center for Basic Metabolic Research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1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94" r:id="rId7"/>
    <p:sldLayoutId id="2147483660" r:id="rId8"/>
    <p:sldLayoutId id="2147483662" r:id="rId9"/>
    <p:sldLayoutId id="2147483690" r:id="rId10"/>
    <p:sldLayoutId id="2147483691" r:id="rId11"/>
    <p:sldLayoutId id="2147483692" r:id="rId12"/>
    <p:sldLayoutId id="2147483693" r:id="rId13"/>
    <p:sldLayoutId id="2147483684" r:id="rId14"/>
    <p:sldLayoutId id="2147483685" r:id="rId15"/>
    <p:sldLayoutId id="2147483677" r:id="rId16"/>
    <p:sldLayoutId id="2147483675" r:id="rId17"/>
    <p:sldLayoutId id="2147483676" r:id="rId18"/>
    <p:sldLayoutId id="2147483678" r:id="rId19"/>
    <p:sldLayoutId id="2147483681" r:id="rId20"/>
    <p:sldLayoutId id="2147483682" r:id="rId21"/>
    <p:sldLayoutId id="2147483683" r:id="rId22"/>
    <p:sldLayoutId id="2147483687" r:id="rId23"/>
    <p:sldLayoutId id="2147483664" r:id="rId24"/>
    <p:sldLayoutId id="2147483665" r:id="rId25"/>
    <p:sldLayoutId id="2147483689" r:id="rId26"/>
    <p:sldLayoutId id="2147483688" r:id="rId27"/>
    <p:sldLayoutId id="2147483695" r:id="rId28"/>
    <p:sldLayoutId id="2147483696" r:id="rId29"/>
  </p:sldLayoutIdLst>
  <p:hf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15CD-A902-4D2A-A2F4-6CB378D71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Mani Arumugam, PhD</a:t>
            </a:r>
          </a:p>
          <a:p>
            <a:r>
              <a:rPr lang="en-US" dirty="0"/>
              <a:t>Associate Professor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837F-9BB2-4194-9186-A60E8D4FA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800" dirty="0"/>
              <a:t>Gut microbiome signatures of Colorectal Cancer</a:t>
            </a:r>
            <a:endParaRPr lang="en-GB" sz="4800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B92148C-E2AB-40AE-AD29-197E585ED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346E73-4F68-428E-83AE-A4E8B8E4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60" y="2184877"/>
            <a:ext cx="2470309" cy="237124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C9C9D87-897F-4F90-B22C-3E9F3832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D321C9B-F2DE-4827-B2AF-A589153D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63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 genes from gut microbiota as CRC biomarkers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968"/>
          <a:stretch/>
        </p:blipFill>
        <p:spPr>
          <a:xfrm>
            <a:off x="2362200" y="1371601"/>
            <a:ext cx="5756670" cy="44005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64137" y="2867591"/>
            <a:ext cx="2720846" cy="923330"/>
            <a:chOff x="6553200" y="3343870"/>
            <a:chExt cx="2720846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6858000" y="3620869"/>
              <a:ext cx="2416046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dirty="0"/>
                <a:t>Qin et al, Nature 2012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53200" y="3343870"/>
              <a:ext cx="40267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5400" dirty="0"/>
                <a:t>}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64137" y="4010591"/>
            <a:ext cx="2720846" cy="923330"/>
            <a:chOff x="6553200" y="3343870"/>
            <a:chExt cx="272084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858000" y="3620869"/>
              <a:ext cx="2416046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dirty="0"/>
                <a:t>Qin et al, Nature 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3200" y="3343870"/>
              <a:ext cx="40267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5400" dirty="0"/>
                <a:t>}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64138" y="1733521"/>
            <a:ext cx="1491343" cy="923330"/>
            <a:chOff x="6553200" y="3343870"/>
            <a:chExt cx="1491343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6858000" y="3620869"/>
              <a:ext cx="1186543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dirty="0"/>
                <a:t>Our study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3200" y="3343870"/>
              <a:ext cx="402674" cy="923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5400" dirty="0"/>
                <a:t>}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38600" y="5725681"/>
            <a:ext cx="3659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log-abundance of 20 genes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619000"/>
            <a:ext cx="12192000" cy="16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dirty="0"/>
              <a:t>Cool! Let’s diagnose cancer!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7B503-4CD7-432F-BADE-0C9688A2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D067F-84F4-4933-B78F-59FE3868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E7DDB-E2FE-4115-8A4E-EF52F450091B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822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selected 4 / 20 genes</a:t>
            </a:r>
          </a:p>
          <a:p>
            <a:r>
              <a:rPr lang="en-US" dirty="0"/>
              <a:t>47 CRC patients and 109 controls from independent Chinese cohort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by qPCR 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/>
          <a:stretch/>
        </p:blipFill>
        <p:spPr bwMode="auto">
          <a:xfrm>
            <a:off x="1862908" y="2565800"/>
            <a:ext cx="8466184" cy="37350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2619000"/>
            <a:ext cx="12192000" cy="16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dirty="0"/>
              <a:t>That did NOT work well!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FB337-92E5-4D04-9C5C-3DD7E1EA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F79DE-75C7-4CDB-A433-183A2D16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17D7C-A485-475E-A990-2341000CF203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2784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improve with cross-cohort validations?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6F359A-A6B5-473B-8EC8-399A261A95DA}"/>
              </a:ext>
            </a:extLst>
          </p:cNvPr>
          <p:cNvGrpSpPr/>
          <p:nvPr/>
        </p:nvGrpSpPr>
        <p:grpSpPr>
          <a:xfrm>
            <a:off x="2406123" y="2223970"/>
            <a:ext cx="7819602" cy="276999"/>
            <a:chOff x="2406123" y="2223970"/>
            <a:chExt cx="7819602" cy="276999"/>
          </a:xfrm>
        </p:grpSpPr>
        <p:sp>
          <p:nvSpPr>
            <p:cNvPr id="8" name="Rectangle 7"/>
            <p:cNvSpPr/>
            <p:nvPr/>
          </p:nvSpPr>
          <p:spPr>
            <a:xfrm>
              <a:off x="3515345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56491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97637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38783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9929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21075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2221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03367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44513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85659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26805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67951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09097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50243" y="224317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91389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32535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73681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14827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55976" y="2243174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997125" y="2239618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406123" y="2223970"/>
              <a:ext cx="981359" cy="276999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dirty="0"/>
                <a:t>Chinese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FDDA30-3CB7-40D3-90A7-337B55449BBC}"/>
              </a:ext>
            </a:extLst>
          </p:cNvPr>
          <p:cNvGrpSpPr/>
          <p:nvPr/>
        </p:nvGrpSpPr>
        <p:grpSpPr>
          <a:xfrm>
            <a:off x="2506921" y="4310308"/>
            <a:ext cx="7718805" cy="276999"/>
            <a:chOff x="2506921" y="4310308"/>
            <a:chExt cx="7718805" cy="276999"/>
          </a:xfrm>
        </p:grpSpPr>
        <p:sp>
          <p:nvSpPr>
            <p:cNvPr id="160" name="Rectangle 159"/>
            <p:cNvSpPr/>
            <p:nvPr/>
          </p:nvSpPr>
          <p:spPr>
            <a:xfrm>
              <a:off x="3515346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856492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197638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538784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879930" y="431746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221076" y="431746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562222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903368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244514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585660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926806" y="431746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67952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609098" y="431746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950244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291390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632536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973682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314828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9655977" y="431746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997126" y="4313911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515346" y="4315689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06921" y="4310308"/>
              <a:ext cx="864339" cy="276999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dirty="0"/>
                <a:t>French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146878-2BA1-404B-9DC4-41E7E0C5A53A}"/>
              </a:ext>
            </a:extLst>
          </p:cNvPr>
          <p:cNvGrpSpPr/>
          <p:nvPr/>
        </p:nvGrpSpPr>
        <p:grpSpPr>
          <a:xfrm>
            <a:off x="2362201" y="3797642"/>
            <a:ext cx="7863525" cy="281647"/>
            <a:chOff x="2362201" y="3797642"/>
            <a:chExt cx="7863525" cy="281647"/>
          </a:xfrm>
        </p:grpSpPr>
        <p:sp>
          <p:nvSpPr>
            <p:cNvPr id="139" name="Rectangle 138"/>
            <p:cNvSpPr/>
            <p:nvPr/>
          </p:nvSpPr>
          <p:spPr>
            <a:xfrm>
              <a:off x="3515346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856492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197638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538784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879930" y="3801198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221076" y="3801198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562222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903368" y="3801198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244514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585660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926806" y="3801198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267952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609098" y="3801198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950244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291390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632536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3682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314828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655977" y="3801198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997126" y="3797642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62201" y="3802290"/>
              <a:ext cx="1023037" cy="276999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dirty="0"/>
                <a:t>Austrian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0E123B-45BA-4E53-9500-4D3961FC4BE1}"/>
              </a:ext>
            </a:extLst>
          </p:cNvPr>
          <p:cNvGrpSpPr/>
          <p:nvPr/>
        </p:nvGrpSpPr>
        <p:grpSpPr>
          <a:xfrm>
            <a:off x="2507111" y="3273121"/>
            <a:ext cx="7718614" cy="280208"/>
            <a:chOff x="2507111" y="3273121"/>
            <a:chExt cx="7718614" cy="280208"/>
          </a:xfrm>
        </p:grpSpPr>
        <p:sp>
          <p:nvSpPr>
            <p:cNvPr id="118" name="Rectangle 117"/>
            <p:cNvSpPr/>
            <p:nvPr/>
          </p:nvSpPr>
          <p:spPr>
            <a:xfrm>
              <a:off x="3515345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856491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197637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538783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879929" y="327667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21075" y="327667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62221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903367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244513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585659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926805" y="327667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267951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609097" y="3276677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950243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291389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632535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973681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314827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655976" y="3276677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997125" y="3273121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507111" y="3276330"/>
              <a:ext cx="877163" cy="276999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dirty="0"/>
                <a:t>Danish</a:t>
              </a:r>
            </a:p>
          </p:txBody>
        </p:sp>
      </p:grpSp>
      <p:sp>
        <p:nvSpPr>
          <p:cNvPr id="212" name="TextBox 211"/>
          <p:cNvSpPr txBox="1"/>
          <p:nvPr/>
        </p:nvSpPr>
        <p:spPr>
          <a:xfrm>
            <a:off x="1600200" y="4648200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Consensus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6331348" y="333546"/>
            <a:ext cx="2267978" cy="1377468"/>
            <a:chOff x="3438011" y="703192"/>
            <a:chExt cx="2267978" cy="1377468"/>
          </a:xfrm>
        </p:grpSpPr>
        <p:sp>
          <p:nvSpPr>
            <p:cNvPr id="185" name="Multiply 184"/>
            <p:cNvSpPr/>
            <p:nvPr/>
          </p:nvSpPr>
          <p:spPr>
            <a:xfrm>
              <a:off x="3438011" y="703192"/>
              <a:ext cx="2267978" cy="912821"/>
            </a:xfrm>
            <a:prstGeom prst="mathMultiply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798975" y="1372774"/>
              <a:ext cx="15680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+mj-lt"/>
                  <a:ea typeface="+mj-ea"/>
                  <a:cs typeface="+mj-cs"/>
                </a:rPr>
                <a:t>ethnic</a:t>
              </a: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1600200" y="1676400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Discovery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600200" y="272409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Validation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C897CA-27E7-43A0-9414-9BD4898C0A94}"/>
              </a:ext>
            </a:extLst>
          </p:cNvPr>
          <p:cNvGrpSpPr/>
          <p:nvPr/>
        </p:nvGrpSpPr>
        <p:grpSpPr>
          <a:xfrm>
            <a:off x="2907863" y="5172210"/>
            <a:ext cx="7317863" cy="296110"/>
            <a:chOff x="2907863" y="5172210"/>
            <a:chExt cx="7317863" cy="296110"/>
          </a:xfrm>
        </p:grpSpPr>
        <p:sp>
          <p:nvSpPr>
            <p:cNvPr id="236" name="Rectangle 235"/>
            <p:cNvSpPr/>
            <p:nvPr/>
          </p:nvSpPr>
          <p:spPr>
            <a:xfrm>
              <a:off x="3515346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56492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197638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538784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879930" y="5175766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221076" y="5175766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562222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903368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244514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585660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926806" y="5175766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7267952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7609098" y="5175766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7950244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8291390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632536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973682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314828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9655977" y="5175766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9997126" y="517221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907863" y="5191321"/>
              <a:ext cx="445956" cy="276999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dirty="0"/>
                <a:t>All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D28289-DBC2-456E-8870-5951A18EA472}"/>
              </a:ext>
            </a:extLst>
          </p:cNvPr>
          <p:cNvGrpSpPr/>
          <p:nvPr/>
        </p:nvGrpSpPr>
        <p:grpSpPr>
          <a:xfrm>
            <a:off x="1757292" y="5715000"/>
            <a:ext cx="2584120" cy="914400"/>
            <a:chOff x="1757292" y="5715000"/>
            <a:chExt cx="2584120" cy="914400"/>
          </a:xfrm>
        </p:grpSpPr>
        <p:sp>
          <p:nvSpPr>
            <p:cNvPr id="183" name="Rectangle 182"/>
            <p:cNvSpPr/>
            <p:nvPr/>
          </p:nvSpPr>
          <p:spPr>
            <a:xfrm>
              <a:off x="1893479" y="6276342"/>
              <a:ext cx="228600" cy="228600"/>
            </a:xfrm>
            <a:prstGeom prst="rect">
              <a:avLst/>
            </a:prstGeom>
            <a:solidFill>
              <a:srgbClr val="789921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893479" y="5873234"/>
              <a:ext cx="228600" cy="228600"/>
            </a:xfrm>
            <a:prstGeom prst="rect">
              <a:avLst/>
            </a:prstGeom>
            <a:solidFill>
              <a:srgbClr val="A41D20"/>
            </a:solidFill>
            <a:ln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2283012" y="5802868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CRC-enriched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283012" y="6205976"/>
              <a:ext cx="191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Control-enriched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57292" y="5715000"/>
              <a:ext cx="258412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B82FB-42F5-4A68-A075-CF971983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36DA9-539D-4957-9557-70911E1A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5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Towards point-of-care applications: 2 genes classify CRC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12777"/>
            <a:ext cx="3726540" cy="3292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940" y="1441080"/>
            <a:ext cx="3615300" cy="3403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9A1EC-F5AA-4043-9463-C7424FE3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47DE5-95A8-4749-A77A-0ECE418B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D83D6-7D56-4686-A07E-55402B9B7E63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10277B-16A1-49F4-A4FD-5B085F96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89921"/>
              </p:ext>
            </p:extLst>
          </p:nvPr>
        </p:nvGraphicFramePr>
        <p:xfrm>
          <a:off x="3828000" y="5033168"/>
          <a:ext cx="4536000" cy="14833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41056643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56708097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97814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Area under ROC curve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3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effectLst/>
                        </a:rPr>
                        <a:t>23 (5.8-90.8)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4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OR for stages I-II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effectLst/>
                        </a:rPr>
                        <a:t>33 (4.5-248)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7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u="none" strike="noStrike" dirty="0">
                          <a:effectLst/>
                        </a:rPr>
                        <a:t>OR for stages III-IV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effectLst/>
                        </a:rPr>
                        <a:t>15.8 (3.5-70.6)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88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64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biomarker enriched in TNM stage II and beyond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340769"/>
            <a:ext cx="7453081" cy="4433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667000"/>
            <a:ext cx="12192000" cy="1266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dirty="0"/>
              <a:t>But we don’t dare to speculate more!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4CD42-732D-4455-97D8-5454DA8E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2B0BB-D194-4DED-8E52-B65BA5AF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DA3-C05F-40DA-B8DF-73F28D759206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128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AFE92-923A-4062-8998-0C414EF6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0325E-DC48-4EE9-BA5C-2DAC1FD5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15</a:t>
            </a:fld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D818F-E12C-4577-AF1E-854A1B0B8B0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65300" y="2319779"/>
            <a:ext cx="8661400" cy="1724025"/>
          </a:xfrm>
        </p:spPr>
        <p:txBody>
          <a:bodyPr/>
          <a:lstStyle/>
          <a:p>
            <a:r>
              <a:rPr lang="en-US" dirty="0"/>
              <a:t>In search of global CRC microbiome signatures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0328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36566" y="1674277"/>
            <a:ext cx="3055052" cy="1962960"/>
            <a:chOff x="140681" y="1394032"/>
            <a:chExt cx="3279191" cy="21069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805" y="2762535"/>
              <a:ext cx="1403275" cy="738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6597" y="1956708"/>
              <a:ext cx="1403275" cy="935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616" y="1394032"/>
              <a:ext cx="1403275" cy="935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81" y="1956708"/>
              <a:ext cx="1403275" cy="935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17688"/>
              </p:ext>
            </p:extLst>
          </p:nvPr>
        </p:nvGraphicFramePr>
        <p:xfrm>
          <a:off x="4803956" y="1711191"/>
          <a:ext cx="6120000" cy="194400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96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1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6405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Austrian</a:t>
                      </a:r>
                    </a:p>
                    <a:p>
                      <a:pPr algn="r"/>
                      <a:r>
                        <a:rPr lang="en-US" sz="1200" b="0" dirty="0"/>
                        <a:t>Feng, 2015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Chinese</a:t>
                      </a:r>
                    </a:p>
                    <a:p>
                      <a:pPr algn="r"/>
                      <a:r>
                        <a:rPr lang="en-US" sz="1200" b="0" dirty="0"/>
                        <a:t>Yu, 2017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French</a:t>
                      </a:r>
                    </a:p>
                    <a:p>
                      <a:pPr algn="r"/>
                      <a:r>
                        <a:rPr lang="en-US" sz="1200" b="0" dirty="0"/>
                        <a:t>Zeller, 2015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US</a:t>
                      </a:r>
                    </a:p>
                    <a:p>
                      <a:pPr algn="r"/>
                      <a:r>
                        <a:rPr lang="en-US" sz="1200" b="0" dirty="0" err="1"/>
                        <a:t>Vogtmann</a:t>
                      </a:r>
                      <a:r>
                        <a:rPr lang="en-US" sz="1200" b="0" dirty="0"/>
                        <a:t>, 2016</a:t>
                      </a:r>
                    </a:p>
                  </a:txBody>
                  <a:tcPr marL="36000" marR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53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Control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63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54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61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52</a:t>
                      </a:r>
                    </a:p>
                  </a:txBody>
                  <a:tcPr marL="36000" marR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3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Carcinoma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46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74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53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52</a:t>
                      </a:r>
                    </a:p>
                  </a:txBody>
                  <a:tcPr marL="36000" marR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53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Total</a:t>
                      </a:r>
                      <a:endParaRPr lang="en-US" sz="1600" b="1" dirty="0"/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109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128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114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104</a:t>
                      </a:r>
                    </a:p>
                  </a:txBody>
                  <a:tcPr marL="36000" marR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62118"/>
              </p:ext>
            </p:extLst>
          </p:nvPr>
        </p:nvGraphicFramePr>
        <p:xfrm>
          <a:off x="3120363" y="4380028"/>
          <a:ext cx="2944164" cy="1524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55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43">
                <a:tc>
                  <a:txBody>
                    <a:bodyPr/>
                    <a:lstStyle/>
                    <a:p>
                      <a:pPr algn="r"/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German</a:t>
                      </a:r>
                    </a:p>
                    <a:p>
                      <a:pPr algn="r"/>
                      <a:r>
                        <a:rPr lang="en-US" sz="1200" b="0" dirty="0"/>
                        <a:t>unpublished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4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4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4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Total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Meta-analysis of 5 CRC microbiome studies</a:t>
            </a:r>
          </a:p>
        </p:txBody>
      </p:sp>
      <p:pic>
        <p:nvPicPr>
          <p:cNvPr id="1026" name="Picture 2" descr="File:Flag of Germany.svg">
            <a:extLst>
              <a:ext uri="{FF2B5EF4-FFF2-40B4-BE49-F238E27FC236}">
                <a16:creationId xmlns:a16="http://schemas.microsoft.com/office/drawing/2014/main" id="{F445FEBF-5769-4788-AD87-93F738BF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34" y="4614988"/>
            <a:ext cx="1452000" cy="8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1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E7DF6-5B2F-4F28-A2BC-F8F4C88DF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5426" y="1701322"/>
            <a:ext cx="6919560" cy="44443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200E4-246B-4A96-B03B-ACEF2C08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17</a:t>
            </a:fld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batch effects in 5 cohorts, </a:t>
            </a:r>
            <a:br>
              <a:rPr lang="en-US" dirty="0"/>
            </a:br>
            <a:r>
              <a:rPr lang="en-US" dirty="0"/>
              <a:t>yet some true potential CRC biomarkers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B6366-0EFA-46C6-9279-670454396D63}"/>
              </a:ext>
            </a:extLst>
          </p:cNvPr>
          <p:cNvSpPr txBox="1"/>
          <p:nvPr/>
        </p:nvSpPr>
        <p:spPr>
          <a:xfrm>
            <a:off x="3927878" y="6228020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Wirbel</a:t>
            </a:r>
            <a:r>
              <a:rPr lang="en-US" dirty="0"/>
              <a:t>*, </a:t>
            </a:r>
            <a:r>
              <a:rPr lang="en-US" dirty="0" err="1"/>
              <a:t>Pyl</a:t>
            </a:r>
            <a:r>
              <a:rPr lang="en-US" dirty="0"/>
              <a:t>* et al, </a:t>
            </a:r>
            <a:r>
              <a:rPr lang="en-US" b="1" dirty="0"/>
              <a:t>Nature medicine</a:t>
            </a:r>
            <a:r>
              <a:rPr lang="en-US" dirty="0"/>
              <a:t> 2019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4410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050017-FAD9-461A-8DEE-F609DF6A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Several consistent CRC biomarkers across studies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7B25-CA9A-4A94-9A6D-95DF9042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06D11-06A0-4912-94C4-D525F7CA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8BFA2-BBB1-43E5-A33A-FF7A9363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4"/>
          <a:stretch/>
        </p:blipFill>
        <p:spPr>
          <a:xfrm>
            <a:off x="2846551" y="1494000"/>
            <a:ext cx="6498899" cy="11923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6BF2E4-503B-4E45-AAE0-EC06BE0A2985}"/>
              </a:ext>
            </a:extLst>
          </p:cNvPr>
          <p:cNvSpPr/>
          <p:nvPr/>
        </p:nvSpPr>
        <p:spPr>
          <a:xfrm>
            <a:off x="1549400" y="5853545"/>
            <a:ext cx="9670291" cy="1004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513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343 L 0 -0.9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7360-4EA9-4C4E-AC40-F26E864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Microbiome features can classify CRC</a:t>
            </a:r>
            <a:br>
              <a:rPr lang="en-US" dirty="0"/>
            </a:br>
            <a:r>
              <a:rPr lang="en-US" dirty="0"/>
              <a:t>in a transferable manner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21ABA-E3DE-4366-9EEF-C5FB55AD7A7E}"/>
              </a:ext>
            </a:extLst>
          </p:cNvPr>
          <p:cNvSpPr txBox="1"/>
          <p:nvPr/>
        </p:nvSpPr>
        <p:spPr>
          <a:xfrm>
            <a:off x="2731490" y="5662989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ROC curves from LASSO models, including cross-validation.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315E-3200-4BA6-99CF-A5549A5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19</a:t>
            </a:fld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CA00C-9141-49E6-B57A-FF22C46E83F6}"/>
              </a:ext>
            </a:extLst>
          </p:cNvPr>
          <p:cNvSpPr txBox="1"/>
          <p:nvPr/>
        </p:nvSpPr>
        <p:spPr>
          <a:xfrm>
            <a:off x="4778752" y="1420885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Microbiome species</a:t>
            </a:r>
            <a:endParaRPr lang="en-IE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34B1C-02E4-455A-99E6-B42108CBE613}"/>
              </a:ext>
            </a:extLst>
          </p:cNvPr>
          <p:cNvSpPr txBox="1"/>
          <p:nvPr/>
        </p:nvSpPr>
        <p:spPr>
          <a:xfrm>
            <a:off x="3927878" y="6228020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Wirbel</a:t>
            </a:r>
            <a:r>
              <a:rPr lang="en-US" dirty="0"/>
              <a:t>*, </a:t>
            </a:r>
            <a:r>
              <a:rPr lang="en-US" dirty="0" err="1"/>
              <a:t>Pyl</a:t>
            </a:r>
            <a:r>
              <a:rPr lang="en-US" dirty="0"/>
              <a:t>* et al, </a:t>
            </a:r>
            <a:r>
              <a:rPr lang="en-US" b="1" dirty="0"/>
              <a:t>Nature medicine</a:t>
            </a:r>
            <a:r>
              <a:rPr lang="en-US" dirty="0"/>
              <a:t> 2019</a:t>
            </a:r>
            <a:endParaRPr lang="en-I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0F8E65-38D7-9E45-4BB8-73EB81A33C57}"/>
              </a:ext>
            </a:extLst>
          </p:cNvPr>
          <p:cNvGrpSpPr/>
          <p:nvPr/>
        </p:nvGrpSpPr>
        <p:grpSpPr>
          <a:xfrm>
            <a:off x="3484285" y="1825993"/>
            <a:ext cx="4700711" cy="3800973"/>
            <a:chOff x="1633182" y="1860276"/>
            <a:chExt cx="4700711" cy="38009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693C46-5969-474F-ABE5-88A2C0CA2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8" t="8998" r="46205"/>
            <a:stretch/>
          </p:blipFill>
          <p:spPr>
            <a:xfrm>
              <a:off x="1633182" y="2019742"/>
              <a:ext cx="4700711" cy="36415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AC0840-62E5-4D35-B53E-5D0B18F6FB5C}"/>
                </a:ext>
              </a:extLst>
            </p:cNvPr>
            <p:cNvSpPr/>
            <p:nvPr/>
          </p:nvSpPr>
          <p:spPr>
            <a:xfrm>
              <a:off x="1633182" y="1860276"/>
              <a:ext cx="50405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623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B95812-2F1D-4CCF-8463-CA972466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human microbiota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A4023-C0BF-42B9-B036-3BB12A4D41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We are a walking zoo</a:t>
            </a:r>
          </a:p>
          <a:p>
            <a:endParaRPr lang="en-US" sz="2800" dirty="0"/>
          </a:p>
          <a:p>
            <a:r>
              <a:rPr lang="en-US" sz="2800" dirty="0"/>
              <a:t>Trillions of microbes in our body</a:t>
            </a:r>
          </a:p>
          <a:p>
            <a:endParaRPr lang="en-US" sz="2800" dirty="0"/>
          </a:p>
          <a:p>
            <a:r>
              <a:rPr lang="en-US" sz="2800" dirty="0"/>
              <a:t>1-2 kgs of microbes in our gut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3D043-6C74-4BD0-8EF0-25DB9072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38954-7614-4A70-986B-9CD2CCFC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AF0BDBD-7674-458C-ACF1-ED8DF5AEBB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72" y="1355217"/>
            <a:ext cx="4467828" cy="5101447"/>
          </a:xfrm>
        </p:spPr>
      </p:pic>
    </p:spTree>
    <p:extLst>
      <p:ext uri="{BB962C8B-B14F-4D97-AF65-F5344CB8AC3E}">
        <p14:creationId xmlns:p14="http://schemas.microsoft.com/office/powerpoint/2010/main" val="32317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5742-7FB0-4274-8508-083CBBE9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from multiple cohorts </a:t>
            </a:r>
            <a:br>
              <a:rPr lang="en-US" dirty="0"/>
            </a:br>
            <a:r>
              <a:rPr lang="en-US" dirty="0"/>
              <a:t>improves classification performance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CB8BF-F2A9-498A-8BE3-99B93099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20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890-5E89-4047-988D-ADEAB78171FE}"/>
              </a:ext>
            </a:extLst>
          </p:cNvPr>
          <p:cNvSpPr txBox="1"/>
          <p:nvPr/>
        </p:nvSpPr>
        <p:spPr>
          <a:xfrm>
            <a:off x="4362417" y="1681707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Microbiome species</a:t>
            </a:r>
            <a:endParaRPr lang="en-IE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5B6F1-E149-4810-B5B3-70E7973E842F}"/>
              </a:ext>
            </a:extLst>
          </p:cNvPr>
          <p:cNvSpPr txBox="1"/>
          <p:nvPr/>
        </p:nvSpPr>
        <p:spPr>
          <a:xfrm>
            <a:off x="3927878" y="6228020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Wirbel</a:t>
            </a:r>
            <a:r>
              <a:rPr lang="en-US" dirty="0"/>
              <a:t>*, </a:t>
            </a:r>
            <a:r>
              <a:rPr lang="en-US" dirty="0" err="1"/>
              <a:t>Pyl</a:t>
            </a:r>
            <a:r>
              <a:rPr lang="en-US" dirty="0"/>
              <a:t>* et al, </a:t>
            </a:r>
            <a:r>
              <a:rPr lang="en-US" b="1" dirty="0"/>
              <a:t>Nature medicine</a:t>
            </a:r>
            <a:r>
              <a:rPr lang="en-US" dirty="0"/>
              <a:t> 2019</a:t>
            </a:r>
            <a:endParaRPr lang="en-I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84D80-1C0F-4CAE-8401-65EAE99FD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56"/>
          <a:stretch/>
        </p:blipFill>
        <p:spPr>
          <a:xfrm>
            <a:off x="3220316" y="2285321"/>
            <a:ext cx="5338245" cy="3486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A7E7B0-F2C0-49BD-94B8-EC3ECA89868C}"/>
              </a:ext>
            </a:extLst>
          </p:cNvPr>
          <p:cNvSpPr/>
          <p:nvPr/>
        </p:nvSpPr>
        <p:spPr>
          <a:xfrm>
            <a:off x="6877050" y="1619250"/>
            <a:ext cx="257175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12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8974" y="4543960"/>
            <a:ext cx="3915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Liang Xiao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 err="1"/>
              <a:t>Qiang</a:t>
            </a:r>
            <a:r>
              <a:rPr lang="en-US" dirty="0"/>
              <a:t> Feng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 err="1"/>
              <a:t>Karsten</a:t>
            </a:r>
            <a:r>
              <a:rPr lang="en-US" dirty="0"/>
              <a:t> Kristiansen (U. </a:t>
            </a:r>
            <a:r>
              <a:rPr lang="en-US" dirty="0" err="1"/>
              <a:t>Cph</a:t>
            </a:r>
            <a:r>
              <a:rPr lang="en-US" dirty="0"/>
              <a:t>)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 err="1"/>
              <a:t>Lise</a:t>
            </a:r>
            <a:r>
              <a:rPr lang="en-US" dirty="0"/>
              <a:t> Madsen (NIFES)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Jun Wang</a:t>
            </a:r>
          </a:p>
        </p:txBody>
      </p:sp>
      <p:pic>
        <p:nvPicPr>
          <p:cNvPr id="9" name="Picture 6" descr="http://www.genomics.cn/en/portal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600" y="3842839"/>
            <a:ext cx="1201035" cy="540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096000" y="2277984"/>
            <a:ext cx="2668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Peer Bork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Georg Zeller</a:t>
            </a:r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Jakob </a:t>
            </a:r>
            <a:r>
              <a:rPr lang="en-US" dirty="0" err="1"/>
              <a:t>Wirbel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58974" y="2277984"/>
            <a:ext cx="2620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Paul </a:t>
            </a:r>
            <a:r>
              <a:rPr lang="en-US" dirty="0" err="1"/>
              <a:t>Pyl</a:t>
            </a:r>
            <a:endParaRPr lang="en-US" dirty="0"/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 err="1"/>
              <a:t>Alireza</a:t>
            </a:r>
            <a:r>
              <a:rPr lang="en-US" dirty="0"/>
              <a:t> </a:t>
            </a:r>
            <a:r>
              <a:rPr lang="en-US" dirty="0" err="1"/>
              <a:t>Kashani</a:t>
            </a:r>
            <a:endParaRPr lang="en-US" dirty="0"/>
          </a:p>
          <a:p>
            <a:pPr marL="857250" indent="-457200">
              <a:buFont typeface="Arial" panose="020B0604020202020204" pitchFamily="34" charset="0"/>
              <a:buChar char="•"/>
            </a:pPr>
            <a:r>
              <a:rPr lang="en-US" dirty="0"/>
              <a:t>Albert </a:t>
            </a:r>
            <a:r>
              <a:rPr lang="en-US" dirty="0" err="1"/>
              <a:t>Palleja</a:t>
            </a:r>
            <a:endParaRPr lang="en-US" dirty="0"/>
          </a:p>
        </p:txBody>
      </p:sp>
      <p:pic>
        <p:nvPicPr>
          <p:cNvPr id="12" name="Picture 11" descr="embl_logo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1991" y="1489443"/>
            <a:ext cx="1513840" cy="64452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03513" y="1412776"/>
            <a:ext cx="3830204" cy="797770"/>
            <a:chOff x="381000" y="1447800"/>
            <a:chExt cx="4829175" cy="1005840"/>
          </a:xfrm>
        </p:grpSpPr>
        <p:pic>
          <p:nvPicPr>
            <p:cNvPr id="14" name="Picture 2" descr="http://www.kb.dk/GUIDResolver/Uid:dk:kb:doms:2006-09/99999/1/S/erez?erez=online_master_arkiv/webbilleder/KUB/fag/sundhed/sundlogo_mellem2.tif&amp;tmp=FriHoejde-1kol&amp;top=0.05074627&amp;left=0.02041969&amp;bottom=0.94925373&amp;right=0.97280065&amp;width=200&amp;height=210"/>
            <p:cNvPicPr>
              <a:picLocks noChangeAspect="1" noChangeArrowheads="1"/>
            </p:cNvPicPr>
            <p:nvPr/>
          </p:nvPicPr>
          <p:blipFill>
            <a:blip r:embed="rId5" cstate="print"/>
            <a:srcRect l="25440" b="31543"/>
            <a:stretch>
              <a:fillRect/>
            </a:stretch>
          </p:blipFill>
          <p:spPr bwMode="auto">
            <a:xfrm>
              <a:off x="381000" y="1447800"/>
              <a:ext cx="1043338" cy="1005840"/>
            </a:xfrm>
            <a:prstGeom prst="rect">
              <a:avLst/>
            </a:prstGeom>
            <a:noFill/>
          </p:spPr>
        </p:pic>
        <p:grpSp>
          <p:nvGrpSpPr>
            <p:cNvPr id="15" name="Group 19"/>
            <p:cNvGrpSpPr/>
            <p:nvPr/>
          </p:nvGrpSpPr>
          <p:grpSpPr>
            <a:xfrm>
              <a:off x="1524000" y="1578107"/>
              <a:ext cx="3686175" cy="745227"/>
              <a:chOff x="5105400" y="1910281"/>
              <a:chExt cx="3686175" cy="745227"/>
            </a:xfrm>
          </p:grpSpPr>
          <p:pic>
            <p:nvPicPr>
              <p:cNvPr id="16" name="Picture 15" descr="The Novo Nordisk Foundation Center for Basic Metabolic Research - University of Copenhage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38094"/>
              <a:stretch>
                <a:fillRect/>
              </a:stretch>
            </p:blipFill>
            <p:spPr bwMode="auto">
              <a:xfrm>
                <a:off x="5105400" y="1910281"/>
                <a:ext cx="3686175" cy="507103"/>
              </a:xfrm>
              <a:prstGeom prst="rect">
                <a:avLst/>
              </a:prstGeom>
              <a:noFill/>
            </p:spPr>
          </p:pic>
          <p:pic>
            <p:nvPicPr>
              <p:cNvPr id="17" name="Picture 10" descr="University of Copenhagen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105400" y="2436433"/>
                <a:ext cx="2381250" cy="21907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6096000" y="4130122"/>
            <a:ext cx="2668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dirty="0"/>
              <a:t>Jun Yu (CUHK)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dirty="0"/>
              <a:t>Jessie Liang</a:t>
            </a:r>
          </a:p>
        </p:txBody>
      </p:sp>
      <p:pic>
        <p:nvPicPr>
          <p:cNvPr id="1026" name="Picture 2" descr="The Chinese University of Hong Ko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92" y="3429000"/>
            <a:ext cx="30024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8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AC1E-53A2-475E-1D73-642AD619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Hackathon: How does the data look?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16F18D-9D16-7493-E9B3-D5DD842C0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8 cohorts (1 file per cohort)</a:t>
            </a:r>
          </a:p>
          <a:p>
            <a:r>
              <a:rPr lang="en-US" dirty="0"/>
              <a:t>Contains CRC and control samples</a:t>
            </a:r>
          </a:p>
          <a:p>
            <a:r>
              <a:rPr lang="en-US" dirty="0"/>
              <a:t>Each row is a sample</a:t>
            </a:r>
          </a:p>
          <a:p>
            <a:r>
              <a:rPr lang="en-US" dirty="0"/>
              <a:t>First column is the label</a:t>
            </a:r>
          </a:p>
          <a:p>
            <a:r>
              <a:rPr lang="en-US" dirty="0"/>
              <a:t>2nd column onwards is species abundance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A2A0F-B528-3E00-328C-E3A7E866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112F-1AE1-F381-B770-2CCE21D8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3D81C6-B3FE-741C-64D5-85B868C02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245413"/>
            <a:ext cx="5356225" cy="33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5729F-C256-8416-894F-4DB658F17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04000"/>
            <a:ext cx="6664905" cy="5040000"/>
          </a:xfrm>
        </p:spPr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323232"/>
                </a:solidFill>
                <a:latin typeface="Arial" panose="020B0604020202020204" pitchFamily="34" charset="0"/>
              </a:rPr>
              <a:t>Build a CRC classifier for each cohort</a:t>
            </a:r>
          </a:p>
          <a:p>
            <a:pPr lvl="1"/>
            <a:r>
              <a:rPr lang="en-US" sz="1400" b="0" i="0" u="none" strike="noStrike" baseline="0" dirty="0">
                <a:solidFill>
                  <a:srgbClr val="323232"/>
                </a:solidFill>
                <a:latin typeface="Arial" panose="020B0604020202020204" pitchFamily="34" charset="0"/>
              </a:rPr>
              <a:t>How does it compare with published classifier performance (diagonal values)?</a:t>
            </a:r>
          </a:p>
          <a:p>
            <a:endParaRPr lang="en-US" sz="1800" b="0" i="0" u="none" strike="noStrike" baseline="0" dirty="0">
              <a:solidFill>
                <a:srgbClr val="323232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323232"/>
                </a:solidFill>
                <a:latin typeface="Arial" panose="020B0604020202020204" pitchFamily="34" charset="0"/>
              </a:rPr>
              <a:t>Apply each classifier on </a:t>
            </a:r>
            <a:r>
              <a:rPr lang="en-US" sz="1800" b="0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other cohorts</a:t>
            </a:r>
            <a:endParaRPr lang="en-US" sz="1800" b="0" i="0" u="none" strike="noStrike" baseline="0" dirty="0">
              <a:solidFill>
                <a:srgbClr val="323232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1400" b="0" i="0" u="none" strike="noStrike" baseline="0" dirty="0">
                <a:solidFill>
                  <a:srgbClr val="323232"/>
                </a:solidFill>
                <a:latin typeface="Arial" panose="020B0604020202020204" pitchFamily="34" charset="0"/>
              </a:rPr>
              <a:t>How does it compare with published classifier performance (non-diagonal values)?</a:t>
            </a:r>
          </a:p>
          <a:p>
            <a:endParaRPr lang="en-US" sz="1800" b="0" i="0" u="none" strike="noStrike" baseline="0" dirty="0">
              <a:solidFill>
                <a:srgbClr val="323232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323232"/>
                </a:solidFill>
                <a:latin typeface="Arial" panose="020B0604020202020204" pitchFamily="34" charset="0"/>
              </a:rPr>
              <a:t>Identify CRC biomarker species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5D92-A6BB-0098-B350-A6DEFCD6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31D90-95B4-886A-446D-5D4346F2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C1385-0636-46AA-F21D-36E74DDC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Hackathon questions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78840-A492-6E5C-8BE4-E611017E8FF2}"/>
              </a:ext>
            </a:extLst>
          </p:cNvPr>
          <p:cNvGrpSpPr/>
          <p:nvPr/>
        </p:nvGrpSpPr>
        <p:grpSpPr>
          <a:xfrm>
            <a:off x="7370956" y="1756899"/>
            <a:ext cx="4700711" cy="3800973"/>
            <a:chOff x="1633182" y="1860276"/>
            <a:chExt cx="4700711" cy="38009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15EA36-FEEB-9FCD-43F6-FC03E95E3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8" t="8998" r="46205"/>
            <a:stretch/>
          </p:blipFill>
          <p:spPr>
            <a:xfrm>
              <a:off x="1633182" y="2019742"/>
              <a:ext cx="4700711" cy="364150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A1DE5F-469E-19FB-A5D9-881B3FB0D316}"/>
                </a:ext>
              </a:extLst>
            </p:cNvPr>
            <p:cNvSpPr/>
            <p:nvPr/>
          </p:nvSpPr>
          <p:spPr>
            <a:xfrm>
              <a:off x="1633182" y="1860276"/>
              <a:ext cx="50405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406399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C39582-C409-4E94-9DA8-631BF65EB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Immune system &amp; defense</a:t>
            </a:r>
          </a:p>
          <a:p>
            <a:pPr lvl="1"/>
            <a:r>
              <a:rPr lang="en-US" sz="2400" dirty="0"/>
              <a:t>gut microbiota and immune system shape each other</a:t>
            </a:r>
          </a:p>
          <a:p>
            <a:pPr lvl="1"/>
            <a:r>
              <a:rPr lang="en-US" sz="2400" dirty="0"/>
              <a:t>crucial for early development</a:t>
            </a:r>
          </a:p>
          <a:p>
            <a:pPr lvl="1"/>
            <a:r>
              <a:rPr lang="en-US" sz="2400" dirty="0"/>
              <a:t>stimulate the immune system</a:t>
            </a:r>
          </a:p>
          <a:p>
            <a:pPr lvl="1"/>
            <a:r>
              <a:rPr lang="en-US" sz="2400" dirty="0"/>
              <a:t>act as protective barrier against pathogenic bacteria</a:t>
            </a:r>
          </a:p>
          <a:p>
            <a:pPr lvl="1"/>
            <a:endParaRPr lang="en-US" sz="2400" dirty="0"/>
          </a:p>
          <a:p>
            <a:r>
              <a:rPr lang="en-US" sz="2800" dirty="0"/>
              <a:t>Metabolism</a:t>
            </a:r>
          </a:p>
          <a:p>
            <a:pPr lvl="1"/>
            <a:r>
              <a:rPr lang="en-US" sz="2400" dirty="0"/>
              <a:t>convert dietary polysaccharides to energy (short-chain fatty acids)</a:t>
            </a:r>
          </a:p>
          <a:p>
            <a:pPr lvl="1"/>
            <a:r>
              <a:rPr lang="en-US" sz="2400" dirty="0"/>
              <a:t>synthesize vitamins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6D1ED-1AC2-4E06-8D1C-6A9F49FF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9DD4-6B6F-4391-9CBF-113A1D3C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D9D67F-2A09-4C31-9C67-F7521A68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Gut microbiota are essential</a:t>
            </a:r>
          </a:p>
        </p:txBody>
      </p:sp>
    </p:spTree>
    <p:extLst>
      <p:ext uri="{BB962C8B-B14F-4D97-AF65-F5344CB8AC3E}">
        <p14:creationId xmlns:p14="http://schemas.microsoft.com/office/powerpoint/2010/main" val="143111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6F8F2-78D8-4E73-A711-E126A931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34E52-C7BC-4B21-8340-1D9B48A8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BB2A62-6AEB-47A3-9BFD-4DF63B7C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microbiota are associated with diseases</a:t>
            </a:r>
            <a:endParaRPr lang="en-GB" dirty="0"/>
          </a:p>
        </p:txBody>
      </p:sp>
      <p:pic>
        <p:nvPicPr>
          <p:cNvPr id="6" name="Content Placeholder 1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D7E86525-BE9E-4B91-9258-FA3927B47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17" y="1403350"/>
            <a:ext cx="6790779" cy="5040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57897-6039-4889-BEFF-F182EDB61F61}"/>
              </a:ext>
            </a:extLst>
          </p:cNvPr>
          <p:cNvSpPr txBox="1"/>
          <p:nvPr/>
        </p:nvSpPr>
        <p:spPr>
          <a:xfrm>
            <a:off x="0" y="2971800"/>
            <a:ext cx="12192000" cy="79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dirty="0"/>
              <a:t>But we do not know the molecular mechanisms behind these associations</a:t>
            </a:r>
          </a:p>
        </p:txBody>
      </p:sp>
    </p:spTree>
    <p:extLst>
      <p:ext uri="{BB962C8B-B14F-4D97-AF65-F5344CB8AC3E}">
        <p14:creationId xmlns:p14="http://schemas.microsoft.com/office/powerpoint/2010/main" val="7406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9ADD7C-08AB-44F3-ACFE-BA85A8731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5407" y="1547123"/>
            <a:ext cx="7037407" cy="460730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7887B-EAD5-45B5-8941-637C0CDE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BCC48-5099-45A4-95AB-3F44E89E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ED039F-A4EC-4A34-9917-F90EF167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Microbiome for diagnostic and therapeutic tools in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D4E1F-F9F5-43BD-8E68-8C19E3B60E56}"/>
              </a:ext>
            </a:extLst>
          </p:cNvPr>
          <p:cNvSpPr txBox="1"/>
          <p:nvPr/>
        </p:nvSpPr>
        <p:spPr>
          <a:xfrm>
            <a:off x="8284050" y="6459497"/>
            <a:ext cx="298671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Zitvogel et al, </a:t>
            </a:r>
            <a:r>
              <a:rPr lang="en-US" b="1" dirty="0"/>
              <a:t>Science</a:t>
            </a:r>
            <a:r>
              <a:rPr lang="en-US" i="1" dirty="0"/>
              <a:t> </a:t>
            </a:r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32128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AFE92-923A-4062-8998-0C414EF6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0325E-DC48-4EE9-BA5C-2DAC1FD5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6</a:t>
            </a:fld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D818F-E12C-4577-AF1E-854A1B0B8B0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65300" y="2319779"/>
            <a:ext cx="8661400" cy="1724025"/>
          </a:xfrm>
        </p:spPr>
        <p:txBody>
          <a:bodyPr/>
          <a:lstStyle/>
          <a:p>
            <a:r>
              <a:rPr lang="en-US" dirty="0"/>
              <a:t>Can we diagnose CRC </a:t>
            </a:r>
            <a:br>
              <a:rPr lang="en-US" dirty="0"/>
            </a:br>
            <a:r>
              <a:rPr lang="en-US" dirty="0"/>
              <a:t>using microbiome biomarkers?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8380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performed a metagenome-wide association study</a:t>
            </a:r>
            <a:br>
              <a:rPr lang="en-US" dirty="0"/>
            </a:br>
            <a:r>
              <a:rPr lang="en-US" dirty="0"/>
              <a:t>towards CRC diagnosis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B4151F-4FE7-4575-9E40-8D859703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7</a:t>
            </a:fld>
            <a:endParaRPr lang="en-IE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81200" y="4292600"/>
            <a:ext cx="8229600" cy="10080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dirty="0"/>
              <a:t>Shotgun fecal metagenomics</a:t>
            </a:r>
          </a:p>
          <a:p>
            <a:pPr marL="107950" indent="0" algn="ctr">
              <a:buNone/>
            </a:pPr>
            <a:r>
              <a:rPr lang="en-US" dirty="0"/>
              <a:t>128 subjects from Hong Kong, China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21511"/>
              </p:ext>
            </p:extLst>
          </p:nvPr>
        </p:nvGraphicFramePr>
        <p:xfrm>
          <a:off x="3048000" y="201764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 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 / 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 / 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 / 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6" descr="http://www.genomics.cn/en/portal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5486" y="5913336"/>
            <a:ext cx="1201035" cy="540000"/>
          </a:xfrm>
          <a:prstGeom prst="rect">
            <a:avLst/>
          </a:prstGeom>
          <a:noFill/>
        </p:spPr>
      </p:pic>
      <p:pic>
        <p:nvPicPr>
          <p:cNvPr id="7" name="Picture 2" descr="The Chinese University of Hong Ko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783" y="5913336"/>
            <a:ext cx="30024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2BCF3-00AE-4131-BC17-A922F211F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4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Dramatic changes in CRC patient fecal microbiota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132B7-B8AD-4989-8DA7-ADC0E20B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3571-0AF5-4C93-9C7A-B7CE690BE7EA}" type="slidenum">
              <a:rPr lang="en-IE" smtClean="0"/>
              <a:t>8</a:t>
            </a:fld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10489" r="2379" b="4352"/>
          <a:stretch/>
        </p:blipFill>
        <p:spPr>
          <a:xfrm>
            <a:off x="2020035" y="1196975"/>
            <a:ext cx="8045450" cy="4684713"/>
          </a:xfrm>
        </p:spPr>
      </p:pic>
      <p:sp>
        <p:nvSpPr>
          <p:cNvPr id="5" name="Rectangle 4"/>
          <p:cNvSpPr/>
          <p:nvPr/>
        </p:nvSpPr>
        <p:spPr>
          <a:xfrm>
            <a:off x="4871864" y="1196752"/>
            <a:ext cx="5472608" cy="4536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10856" y="6042525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3 methods to be sure!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57D54-65F5-4C5F-95A4-4162B5347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5A31D-54B2-42DB-BDCE-B3E5EB661D01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2771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112332"/>
              </p:ext>
            </p:extLst>
          </p:nvPr>
        </p:nvGraphicFramePr>
        <p:xfrm>
          <a:off x="2496000" y="1403350"/>
          <a:ext cx="7200000" cy="504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CRC biomarkers in microbiome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D59A5-3ED6-4FDA-82AF-70671F86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9D565-174B-4097-A177-5ACB53EF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Novo Nordisk Foundation Center for Basic Metabolic Research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E0D86-FF86-4777-A9DE-83C984853083}"/>
              </a:ext>
            </a:extLst>
          </p:cNvPr>
          <p:cNvSpPr txBox="1"/>
          <p:nvPr/>
        </p:nvSpPr>
        <p:spPr>
          <a:xfrm>
            <a:off x="9874725" y="6331862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/>
              <a:t>Yu et al, </a:t>
            </a:r>
            <a:r>
              <a:rPr lang="en-US" b="1" dirty="0"/>
              <a:t>Gut</a:t>
            </a:r>
            <a:r>
              <a:rPr lang="en-US" i="1" dirty="0"/>
              <a:t>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2716758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ENG_small.potx" id="{CA1EDC2C-0FAD-4D0A-BCBE-711BEA9A9622}" vid="{15F032A7-2927-4E7C-BDEE-251E19DF9F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33A80F6225B04B8FE033CD7071A946" ma:contentTypeVersion="11" ma:contentTypeDescription="Create a new document." ma:contentTypeScope="" ma:versionID="10398cc01899e577dfb979a684bb3d0b">
  <xsd:schema xmlns:xsd="http://www.w3.org/2001/XMLSchema" xmlns:xs="http://www.w3.org/2001/XMLSchema" xmlns:p="http://schemas.microsoft.com/office/2006/metadata/properties" xmlns:ns3="d71e9cb6-95a7-44e1-a34d-7fc711996868" xmlns:ns4="f4cf68d5-ebf8-4042-b869-3a519535cb94" targetNamespace="http://schemas.microsoft.com/office/2006/metadata/properties" ma:root="true" ma:fieldsID="f045f093154d8fc7caeb09cccde29668" ns3:_="" ns4:_="">
    <xsd:import namespace="d71e9cb6-95a7-44e1-a34d-7fc711996868"/>
    <xsd:import namespace="f4cf68d5-ebf8-4042-b869-3a519535cb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1e9cb6-95a7-44e1-a34d-7fc7119968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f68d5-ebf8-4042-b869-3a519535c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924C44-CA26-4A9E-8F08-0B0EF3A28D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7DD1B3-CD23-4B19-884C-4A225A378D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1e9cb6-95a7-44e1-a34d-7fc711996868"/>
    <ds:schemaRef ds:uri="f4cf68d5-ebf8-4042-b869-3a519535c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10F88C-F28B-4F62-BBDA-04D814AD586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0</TotalTime>
  <Words>808</Words>
  <Application>Microsoft Office PowerPoint</Application>
  <PresentationFormat>Widescreen</PresentationFormat>
  <Paragraphs>234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Adobe Garamond Pro</vt:lpstr>
      <vt:lpstr>Arial</vt:lpstr>
      <vt:lpstr>Calibri</vt:lpstr>
      <vt:lpstr>Microsoft New Tai Lue</vt:lpstr>
      <vt:lpstr>Brugerdefineret design</vt:lpstr>
      <vt:lpstr>PowerPoint Presentation</vt:lpstr>
      <vt:lpstr>What is human microbiota</vt:lpstr>
      <vt:lpstr>Gut microbiota are essential</vt:lpstr>
      <vt:lpstr>Gut microbiota are associated with diseases</vt:lpstr>
      <vt:lpstr>Microbiome for diagnostic and therapeutic tools in cancer</vt:lpstr>
      <vt:lpstr>Can we diagnose CRC  using microbiome biomarkers?</vt:lpstr>
      <vt:lpstr>We performed a metagenome-wide association study towards CRC diagnosis</vt:lpstr>
      <vt:lpstr>Dramatic changes in CRC patient fecal microbiota</vt:lpstr>
      <vt:lpstr>Looking for CRC biomarkers in microbiome</vt:lpstr>
      <vt:lpstr>20 genes from gut microbiota as CRC biomarkers</vt:lpstr>
      <vt:lpstr>Validation by qPCR measurements</vt:lpstr>
      <vt:lpstr>Can we improve with cross-cohort validations?</vt:lpstr>
      <vt:lpstr>Towards point-of-care applications: 2 genes classify CRC</vt:lpstr>
      <vt:lpstr>One biomarker enriched in TNM stage II and beyond</vt:lpstr>
      <vt:lpstr>In search of global CRC microbiome signatures</vt:lpstr>
      <vt:lpstr>Meta-analysis of 5 CRC microbiome studies</vt:lpstr>
      <vt:lpstr>Strong batch effects in 5 cohorts,  yet some true potential CRC biomarkers</vt:lpstr>
      <vt:lpstr>Several consistent CRC biomarkers across studies</vt:lpstr>
      <vt:lpstr>Microbiome features can classify CRC in a transferable manner</vt:lpstr>
      <vt:lpstr>Training from multiple cohorts  improves classification performance</vt:lpstr>
      <vt:lpstr>Acknowledgments</vt:lpstr>
      <vt:lpstr>Hackathon: How does the data look?</vt:lpstr>
      <vt:lpstr>Hackathon 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2019-07-29T09:38:30Z</dcterms:created>
  <dcterms:modified xsi:type="dcterms:W3CDTF">2022-05-29T14:23:40Z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0x0101002A33A80F6225B04B8FE033CD7071A946</vt:lpwstr>
  </property>
</Properties>
</file>